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77" r:id="rId2"/>
    <p:sldId id="262" r:id="rId3"/>
    <p:sldId id="279" r:id="rId4"/>
    <p:sldId id="316" r:id="rId5"/>
    <p:sldId id="322" r:id="rId6"/>
    <p:sldId id="321" r:id="rId7"/>
    <p:sldId id="320" r:id="rId8"/>
    <p:sldId id="319" r:id="rId9"/>
    <p:sldId id="318" r:id="rId10"/>
    <p:sldId id="317" r:id="rId11"/>
    <p:sldId id="313" r:id="rId12"/>
    <p:sldId id="323" r:id="rId13"/>
    <p:sldId id="326" r:id="rId14"/>
    <p:sldId id="325" r:id="rId15"/>
    <p:sldId id="324" r:id="rId16"/>
    <p:sldId id="327" r:id="rId17"/>
    <p:sldId id="328" r:id="rId18"/>
    <p:sldId id="330" r:id="rId19"/>
    <p:sldId id="331" r:id="rId20"/>
    <p:sldId id="332" r:id="rId21"/>
    <p:sldId id="329" r:id="rId22"/>
    <p:sldId id="333" r:id="rId23"/>
    <p:sldId id="334" r:id="rId24"/>
    <p:sldId id="335" r:id="rId25"/>
    <p:sldId id="336" r:id="rId26"/>
    <p:sldId id="337" r:id="rId27"/>
    <p:sldId id="338" r:id="rId28"/>
    <p:sldId id="339" r:id="rId29"/>
    <p:sldId id="340" r:id="rId30"/>
    <p:sldId id="341" r:id="rId31"/>
    <p:sldId id="342" r:id="rId32"/>
    <p:sldId id="343" r:id="rId33"/>
    <p:sldId id="344" r:id="rId34"/>
    <p:sldId id="345" r:id="rId35"/>
    <p:sldId id="346" r:id="rId36"/>
    <p:sldId id="347" r:id="rId37"/>
    <p:sldId id="348" r:id="rId38"/>
    <p:sldId id="349" r:id="rId39"/>
    <p:sldId id="351" r:id="rId40"/>
    <p:sldId id="350" r:id="rId41"/>
    <p:sldId id="352" r:id="rId42"/>
    <p:sldId id="353" r:id="rId43"/>
    <p:sldId id="356" r:id="rId44"/>
    <p:sldId id="354" r:id="rId45"/>
    <p:sldId id="355" r:id="rId46"/>
    <p:sldId id="357" r:id="rId47"/>
    <p:sldId id="312" r:id="rId48"/>
    <p:sldId id="315" r:id="rId49"/>
    <p:sldId id="278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D5D5"/>
    <a:srgbClr val="000000"/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37"/>
    <p:restoredTop sz="94595"/>
  </p:normalViewPr>
  <p:slideViewPr>
    <p:cSldViewPr snapToGrid="0" snapToObjects="1">
      <p:cViewPr varScale="1">
        <p:scale>
          <a:sx n="82" d="100"/>
          <a:sy n="82" d="100"/>
        </p:scale>
        <p:origin x="84" y="5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1A311C-DD8B-164B-A5B4-891FB44DF03B}" type="datetimeFigureOut">
              <a:t>10/28/2017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84D872-AB72-7141-BB7A-B591141434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378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5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48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54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370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381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49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15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51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46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85AEA-614B-7045-B3D9-61FEC86204D9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jpg"/><Relationship Id="rId7" Type="http://schemas.openxmlformats.org/officeDocument/2006/relationships/image" Target="../media/image2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LucD22" TargetMode="External"/><Relationship Id="rId5" Type="http://schemas.openxmlformats.org/officeDocument/2006/relationships/hyperlink" Target="http://lucd.info/" TargetMode="External"/><Relationship Id="rId4" Type="http://schemas.openxmlformats.org/officeDocument/2006/relationships/hyperlink" Target="https://communities.vmware.com/people/LucD" TargetMode="External"/><Relationship Id="rId9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0" b="16998"/>
          <a:stretch/>
        </p:blipFill>
        <p:spPr>
          <a:xfrm>
            <a:off x="-28576" y="0"/>
            <a:ext cx="12192000" cy="57319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441923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  <a:r>
              <a:rPr lang="en-US" sz="32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Asia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672" y="6169589"/>
            <a:ext cx="1503542" cy="3201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770" y="5969689"/>
            <a:ext cx="1672721" cy="720000"/>
          </a:xfrm>
          <a:prstGeom prst="rect">
            <a:avLst/>
          </a:prstGeom>
        </p:spPr>
      </p:pic>
      <p:pic>
        <p:nvPicPr>
          <p:cNvPr id="19" name="Picture 18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4F1A41B8-3A75-4F09-94F1-326EB4FF4F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4794" y="5999905"/>
            <a:ext cx="1695450" cy="533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87" y="5813460"/>
            <a:ext cx="946229" cy="103245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0151851-0488-433B-9FBE-7E16680C4393}"/>
              </a:ext>
            </a:extLst>
          </p:cNvPr>
          <p:cNvSpPr txBox="1">
            <a:spLocks/>
          </p:cNvSpPr>
          <p:nvPr/>
        </p:nvSpPr>
        <p:spPr bwMode="gray">
          <a:xfrm>
            <a:off x="3558278" y="2651883"/>
            <a:ext cx="6537016" cy="1775973"/>
          </a:xfrm>
          <a:prstGeom prst="rect">
            <a:avLst/>
          </a:prstGeom>
          <a:solidFill>
            <a:schemeClr val="accent5">
              <a:lumMod val="50000"/>
              <a:alpha val="50196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normalizeH="0" baseline="0" noProof="0" dirty="0">
                <a:ln w="10160">
                  <a:solidFill>
                    <a:srgbClr val="FFC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entury Gothic" panose="020B0502020202020204"/>
                <a:ea typeface="+mj-ea"/>
                <a:cs typeface="+mj-cs"/>
              </a:rPr>
              <a:t>Core, Containers and Performance Graphics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7496196-01D6-40F5-B967-73BF33FFBFA6}"/>
              </a:ext>
            </a:extLst>
          </p:cNvPr>
          <p:cNvSpPr txBox="1">
            <a:spLocks/>
          </p:cNvSpPr>
          <p:nvPr/>
        </p:nvSpPr>
        <p:spPr>
          <a:xfrm>
            <a:off x="3558278" y="4574662"/>
            <a:ext cx="4377940" cy="423367"/>
          </a:xfrm>
          <a:prstGeom prst="rect">
            <a:avLst/>
          </a:prstGeom>
          <a:solidFill>
            <a:schemeClr val="accent5">
              <a:lumMod val="50000"/>
              <a:alpha val="49804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1" i="0" u="none" strike="noStrike" kern="1200" cap="none" normalizeH="0" baseline="0" noProof="0" dirty="0">
              <a:ln w="10160">
                <a:solidFill>
                  <a:srgbClr val="FFC000"/>
                </a:solidFill>
                <a:prstDash val="solid"/>
              </a:ln>
              <a:solidFill>
                <a:srgbClr val="FFFF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3009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B6C189-1B68-4F3C-BEC2-9CF4A7E20BBD}"/>
              </a:ext>
            </a:extLst>
          </p:cNvPr>
          <p:cNvSpPr txBox="1">
            <a:spLocks/>
          </p:cNvSpPr>
          <p:nvPr/>
        </p:nvSpPr>
        <p:spPr>
          <a:xfrm>
            <a:off x="1154954" y="1635071"/>
            <a:ext cx="9321899" cy="4384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967F3F3-FF96-4B58-A476-0F146F871737}"/>
              </a:ext>
            </a:extLst>
          </p:cNvPr>
          <p:cNvSpPr txBox="1">
            <a:spLocks/>
          </p:cNvSpPr>
          <p:nvPr/>
        </p:nvSpPr>
        <p:spPr>
          <a:xfrm>
            <a:off x="857928" y="1398509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93723C-E67A-4B50-A6F2-EBABC9575C23}"/>
              </a:ext>
            </a:extLst>
          </p:cNvPr>
          <p:cNvSpPr/>
          <p:nvPr/>
        </p:nvSpPr>
        <p:spPr>
          <a:xfrm>
            <a:off x="830743" y="536983"/>
            <a:ext cx="7003649" cy="50229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File    : D:\Stats\extract1.csv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Seconds :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Console" panose="020B0609040504020204" pitchFamily="49" charset="0"/>
              </a:rPr>
              <a:t>159.5390259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Start   : 2017-04-29 16:45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End     : 2017-04-29 16:59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Rows    : 147645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Metrics : 195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Instance: 133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Console" panose="020B060904050402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File    : D:\Stats\extract2.csv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Seconds :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Lucida Console" panose="020B0609040504020204" pitchFamily="49" charset="0"/>
              </a:rPr>
              <a:t>64.1261056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Start   : 2017-04-29 16:45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End     : 2017-04-29 16:59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Rows    : 147645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Metrics : 195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Instance: 133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58075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6F3A573-BEB9-49BE-9F6A-D97DE378FA8B}"/>
              </a:ext>
            </a:extLst>
          </p:cNvPr>
          <p:cNvSpPr txBox="1">
            <a:spLocks/>
          </p:cNvSpPr>
          <p:nvPr/>
        </p:nvSpPr>
        <p:spPr bwMode="gray">
          <a:xfrm>
            <a:off x="857927" y="266704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  <a:latin typeface="Century Gothic" panose="020B0502020202020204"/>
              </a:rPr>
              <a:t>Take </a:t>
            </a:r>
            <a:r>
              <a:rPr lang="en-US" dirty="0" err="1">
                <a:solidFill>
                  <a:schemeClr val="tx1"/>
                </a:solidFill>
                <a:latin typeface="Century Gothic" panose="020B0502020202020204"/>
              </a:rPr>
              <a:t>Aways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91730F8-F096-42C9-90E4-2664D9E8043B}"/>
              </a:ext>
            </a:extLst>
          </p:cNvPr>
          <p:cNvSpPr txBox="1">
            <a:spLocks/>
          </p:cNvSpPr>
          <p:nvPr/>
        </p:nvSpPr>
        <p:spPr>
          <a:xfrm>
            <a:off x="857927" y="1216318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Embrace containers (pet vs cattle)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Don‘t reinvent, use what is already there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PowerShell, but also a bit of bash (for now)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Separate What from Where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3660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BF49962-EE50-4CF9-9A35-EA120ABD2CBA}"/>
              </a:ext>
            </a:extLst>
          </p:cNvPr>
          <p:cNvSpPr txBox="1">
            <a:spLocks/>
          </p:cNvSpPr>
          <p:nvPr/>
        </p:nvSpPr>
        <p:spPr bwMode="gray">
          <a:xfrm>
            <a:off x="1154953" y="399555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>
              <a:defRPr/>
            </a:pPr>
            <a:r>
              <a:rPr lang="en-US" dirty="0">
                <a:solidFill>
                  <a:schemeClr val="tx1"/>
                </a:solidFill>
                <a:latin typeface="Century Gothic" panose="020B0502020202020204"/>
              </a:rPr>
              <a:t>PowerShell is fit for the Job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B6C189-1B68-4F3C-BEC2-9CF4A7E20BBD}"/>
              </a:ext>
            </a:extLst>
          </p:cNvPr>
          <p:cNvSpPr txBox="1">
            <a:spLocks/>
          </p:cNvSpPr>
          <p:nvPr/>
        </p:nvSpPr>
        <p:spPr>
          <a:xfrm>
            <a:off x="1154954" y="1635071"/>
            <a:ext cx="9321899" cy="4384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967F3F3-FF96-4B58-A476-0F146F871737}"/>
              </a:ext>
            </a:extLst>
          </p:cNvPr>
          <p:cNvSpPr txBox="1">
            <a:spLocks/>
          </p:cNvSpPr>
          <p:nvPr/>
        </p:nvSpPr>
        <p:spPr>
          <a:xfrm>
            <a:off x="857928" y="1398509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BD6F71E-49BE-4EC7-81CE-1FD6EFE1DCBB}"/>
              </a:ext>
            </a:extLst>
          </p:cNvPr>
          <p:cNvSpPr txBox="1">
            <a:spLocks/>
          </p:cNvSpPr>
          <p:nvPr/>
        </p:nvSpPr>
        <p:spPr>
          <a:xfrm>
            <a:off x="857928" y="1635071"/>
            <a:ext cx="10130685" cy="29147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ACD433"/>
              </a:buClr>
              <a:defRPr/>
            </a:pPr>
            <a:r>
              <a:rPr lang="en-US" sz="30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Use what is there</a:t>
            </a:r>
          </a:p>
          <a:p>
            <a:pPr lvl="1">
              <a:buClr>
                <a:srgbClr val="ACD433"/>
              </a:buClr>
              <a:defRPr/>
            </a:pPr>
            <a:r>
              <a:rPr lang="en-US" sz="28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Select-Object</a:t>
            </a:r>
          </a:p>
          <a:p>
            <a:pPr lvl="1">
              <a:buClr>
                <a:srgbClr val="ACD433"/>
              </a:buClr>
              <a:defRPr/>
            </a:pPr>
            <a:r>
              <a:rPr lang="en-US" sz="28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Sort-Object</a:t>
            </a:r>
          </a:p>
          <a:p>
            <a:pPr lvl="1">
              <a:buClr>
                <a:srgbClr val="ACD433"/>
              </a:buClr>
              <a:defRPr/>
            </a:pPr>
            <a:r>
              <a:rPr lang="en-US" sz="28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Group-Object</a:t>
            </a:r>
          </a:p>
          <a:p>
            <a:pPr lvl="1">
              <a:buClr>
                <a:srgbClr val="ACD433"/>
              </a:buClr>
              <a:defRPr/>
            </a:pPr>
            <a:r>
              <a:rPr lang="en-US" sz="28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Measure-Object</a:t>
            </a:r>
          </a:p>
          <a:p>
            <a:pPr lvl="0">
              <a:buClr>
                <a:srgbClr val="ACD433"/>
              </a:buClr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8421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B6C189-1B68-4F3C-BEC2-9CF4A7E20BBD}"/>
              </a:ext>
            </a:extLst>
          </p:cNvPr>
          <p:cNvSpPr txBox="1">
            <a:spLocks/>
          </p:cNvSpPr>
          <p:nvPr/>
        </p:nvSpPr>
        <p:spPr>
          <a:xfrm>
            <a:off x="1154954" y="1635071"/>
            <a:ext cx="9321899" cy="4384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967F3F3-FF96-4B58-A476-0F146F871737}"/>
              </a:ext>
            </a:extLst>
          </p:cNvPr>
          <p:cNvSpPr txBox="1">
            <a:spLocks/>
          </p:cNvSpPr>
          <p:nvPr/>
        </p:nvSpPr>
        <p:spPr>
          <a:xfrm>
            <a:off x="857928" y="1398509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664F64-3344-4404-9BCE-0CA6839DA2EE}"/>
              </a:ext>
            </a:extLst>
          </p:cNvPr>
          <p:cNvSpPr/>
          <p:nvPr/>
        </p:nvSpPr>
        <p:spPr>
          <a:xfrm>
            <a:off x="506957" y="291406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FF4500"/>
                </a:solidFill>
                <a:latin typeface="Lucida Console" panose="020B0609040504020204" pitchFamily="49" charset="0"/>
              </a:rPr>
              <a:t>$extract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8B0000"/>
                </a:solidFill>
                <a:latin typeface="Lucida Console" panose="020B0609040504020204" pitchFamily="49" charset="0"/>
              </a:rPr>
              <a:t>"D:\Stats\extract1.csv"</a:t>
            </a:r>
            <a:endParaRPr lang="en-US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en-US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Import-Csv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000080"/>
                </a:solidFill>
                <a:latin typeface="Lucida Console" panose="020B0609040504020204" pitchFamily="49" charset="0"/>
              </a:rPr>
              <a:t>-Path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FF4500"/>
                </a:solidFill>
                <a:latin typeface="Lucida Console" panose="020B0609040504020204" pitchFamily="49" charset="0"/>
              </a:rPr>
              <a:t>$extract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20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UseCulture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endParaRPr lang="en-US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Group-Object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000080"/>
                </a:solidFill>
                <a:latin typeface="Lucida Console" panose="020B0609040504020204" pitchFamily="49" charset="0"/>
              </a:rPr>
              <a:t>-Property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8A2BE2"/>
                </a:solidFill>
                <a:latin typeface="Lucida Console" panose="020B0609040504020204" pitchFamily="49" charset="0"/>
              </a:rPr>
              <a:t>Entity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endParaRPr lang="en-US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Select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Count</a:t>
            </a:r>
            <a:r>
              <a:rPr lang="en-US" sz="200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r>
              <a:rPr lang="en-US" sz="2000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endParaRPr lang="en-US" sz="2000" dirty="0"/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651F4E77-BC58-4C77-8B7D-C0AFB97FD879}"/>
              </a:ext>
            </a:extLst>
          </p:cNvPr>
          <p:cNvSpPr txBox="1">
            <a:spLocks/>
          </p:cNvSpPr>
          <p:nvPr/>
        </p:nvSpPr>
        <p:spPr>
          <a:xfrm>
            <a:off x="1407137" y="2579629"/>
            <a:ext cx="4466721" cy="31775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Ubuntu Mono" panose="020B0509030602030204" pitchFamily="49" charset="0"/>
                <a:ea typeface="+mn-ea"/>
                <a:cs typeface="Ubuntu Mono" panose="020B0509030602030204" pitchFamily="49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Ubuntu Mono" panose="020B0509030602030204" pitchFamily="49" charset="0"/>
                <a:ea typeface="+mn-ea"/>
                <a:cs typeface="Ubuntu Mono" panose="020B0509030602030204" pitchFamily="49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Ubuntu Mono" panose="020B0509030602030204" pitchFamily="49" charset="0"/>
                <a:ea typeface="+mn-ea"/>
                <a:cs typeface="Ubuntu Mono" panose="020B0509030602030204" pitchFamily="49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Ubuntu Mono" panose="020B0509030602030204" pitchFamily="49" charset="0"/>
                <a:ea typeface="+mn-ea"/>
                <a:cs typeface="Ubuntu Mono" panose="020B0509030602030204" pitchFamily="49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Ubuntu Mono" panose="020B0509030602030204" pitchFamily="49" charset="0"/>
                <a:ea typeface="+mn-ea"/>
                <a:cs typeface="Ubuntu Mono" panose="020B0509030602030204" pitchFamily="49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 panose="020B0509030602030204" pitchFamily="49" charset="0"/>
                <a:ea typeface="+mn-ea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Dag name="">
                  <a:cont type="tree" name="">
                    <a:effect ref="fillLine"/>
                    <a:outerShdw dist="38100" dir="13500000" algn="br">
                      <a:prstClr val="white">
                        <a:lumMod val="200000"/>
                        <a:satMod val="200000"/>
                      </a:prstClr>
                    </a:outerShdw>
                  </a:cont>
                  <a:cont type="tree" name="">
                    <a:effect ref="fillLine"/>
                    <a:outerShdw dist="38100" dir="2700000" algn="tl">
                      <a:prstClr val="white">
                        <a:lumMod val="60000"/>
                        <a:satMod val="60000"/>
                      </a:prstClr>
                    </a:outerShdw>
                  </a:cont>
                  <a:effect ref="fillLine"/>
                </a:effectDag>
                <a:uLnTx/>
                <a:uFillTx/>
                <a:latin typeface="Lucida Console" panose="020B0609040504020204" pitchFamily="49" charset="0"/>
                <a:ea typeface="+mn-ea"/>
              </a:rPr>
              <a:t>Count Name       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Dag name="">
                  <a:cont type="tree" name="">
                    <a:effect ref="fillLine"/>
                    <a:outerShdw dist="38100" dir="13500000" algn="br">
                      <a:prstClr val="white">
                        <a:lumMod val="200000"/>
                        <a:satMod val="200000"/>
                      </a:prstClr>
                    </a:outerShdw>
                  </a:cont>
                  <a:cont type="tree" name="">
                    <a:effect ref="fillLine"/>
                    <a:outerShdw dist="38100" dir="2700000" algn="tl">
                      <a:prstClr val="white">
                        <a:lumMod val="60000"/>
                        <a:satMod val="60000"/>
                      </a:prstClr>
                    </a:outerShdw>
                  </a:cont>
                  <a:effect ref="fillLine"/>
                </a:effectDag>
                <a:uLnTx/>
                <a:uFillTx/>
                <a:latin typeface="Lucida Console" panose="020B0609040504020204" pitchFamily="49" charset="0"/>
                <a:ea typeface="+mn-ea"/>
              </a:rPr>
              <a:t>----- ----       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Dag name="">
                  <a:cont type="tree" name="">
                    <a:effect ref="fillLine"/>
                    <a:outerShdw dist="38100" dir="13500000" algn="br">
                      <a:prstClr val="white">
                        <a:lumMod val="200000"/>
                        <a:satMod val="200000"/>
                      </a:prstClr>
                    </a:outerShdw>
                  </a:cont>
                  <a:cont type="tree" name="">
                    <a:effect ref="fillLine"/>
                    <a:outerShdw dist="38100" dir="2700000" algn="tl">
                      <a:prstClr val="white">
                        <a:lumMod val="60000"/>
                        <a:satMod val="60000"/>
                      </a:prstClr>
                    </a:outerShdw>
                  </a:cont>
                  <a:effect ref="fillLine"/>
                </a:effectDag>
                <a:uLnTx/>
                <a:uFillTx/>
                <a:latin typeface="Lucida Console" panose="020B0609040504020204" pitchFamily="49" charset="0"/>
                <a:ea typeface="+mn-ea"/>
              </a:rPr>
              <a:t> 7200 stress2    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Dag name="">
                  <a:cont type="tree" name="">
                    <a:effect ref="fillLine"/>
                    <a:outerShdw dist="38100" dir="13500000" algn="br">
                      <a:prstClr val="white">
                        <a:lumMod val="200000"/>
                        <a:satMod val="200000"/>
                      </a:prstClr>
                    </a:outerShdw>
                  </a:cont>
                  <a:cont type="tree" name="">
                    <a:effect ref="fillLine"/>
                    <a:outerShdw dist="38100" dir="2700000" algn="tl">
                      <a:prstClr val="white">
                        <a:lumMod val="60000"/>
                        <a:satMod val="60000"/>
                      </a:prstClr>
                    </a:outerShdw>
                  </a:cont>
                  <a:effect ref="fillLine"/>
                </a:effectDag>
                <a:uLnTx/>
                <a:uFillTx/>
                <a:latin typeface="Lucida Console" panose="020B0609040504020204" pitchFamily="49" charset="0"/>
                <a:ea typeface="+mn-ea"/>
              </a:rPr>
              <a:t> 8685 stress5    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Dag name="">
                  <a:cont type="tree" name="">
                    <a:effect ref="fillLine"/>
                    <a:outerShdw dist="38100" dir="13500000" algn="br">
                      <a:prstClr val="white">
                        <a:lumMod val="200000"/>
                        <a:satMod val="200000"/>
                      </a:prstClr>
                    </a:outerShdw>
                  </a:cont>
                  <a:cont type="tree" name="">
                    <a:effect ref="fillLine"/>
                    <a:outerShdw dist="38100" dir="2700000" algn="tl">
                      <a:prstClr val="white">
                        <a:lumMod val="60000"/>
                        <a:satMod val="60000"/>
                      </a:prstClr>
                    </a:outerShdw>
                  </a:cont>
                  <a:effect ref="fillLine"/>
                </a:effectDag>
                <a:uLnTx/>
                <a:uFillTx/>
                <a:latin typeface="Lucida Console" panose="020B0609040504020204" pitchFamily="49" charset="0"/>
                <a:ea typeface="+mn-ea"/>
              </a:rPr>
              <a:t> 7200 stress1    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Dag name="">
                  <a:cont type="tree" name="">
                    <a:effect ref="fillLine"/>
                    <a:outerShdw dist="38100" dir="13500000" algn="br">
                      <a:prstClr val="white">
                        <a:lumMod val="200000"/>
                        <a:satMod val="200000"/>
                      </a:prstClr>
                    </a:outerShdw>
                  </a:cont>
                  <a:cont type="tree" name="">
                    <a:effect ref="fillLine"/>
                    <a:outerShdw dist="38100" dir="2700000" algn="tl">
                      <a:prstClr val="white">
                        <a:lumMod val="60000"/>
                        <a:satMod val="60000"/>
                      </a:prstClr>
                    </a:outerShdw>
                  </a:cont>
                  <a:effect ref="fillLine"/>
                </a:effectDag>
                <a:uLnTx/>
                <a:uFillTx/>
                <a:latin typeface="Lucida Console" panose="020B0609040504020204" pitchFamily="49" charset="0"/>
                <a:ea typeface="+mn-ea"/>
              </a:rPr>
              <a:t> 7200 stress3    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Dag name="">
                  <a:cont type="tree" name="">
                    <a:effect ref="fillLine"/>
                    <a:outerShdw dist="38100" dir="13500000" algn="br">
                      <a:prstClr val="white">
                        <a:lumMod val="200000"/>
                        <a:satMod val="200000"/>
                      </a:prstClr>
                    </a:outerShdw>
                  </a:cont>
                  <a:cont type="tree" name="">
                    <a:effect ref="fillLine"/>
                    <a:outerShdw dist="38100" dir="2700000" algn="tl">
                      <a:prstClr val="white">
                        <a:lumMod val="60000"/>
                        <a:satMod val="60000"/>
                      </a:prstClr>
                    </a:outerShdw>
                  </a:cont>
                  <a:effect ref="fillLine"/>
                </a:effectDag>
                <a:uLnTx/>
                <a:uFillTx/>
                <a:latin typeface="Lucida Console" panose="020B0609040504020204" pitchFamily="49" charset="0"/>
                <a:ea typeface="+mn-ea"/>
              </a:rPr>
              <a:t> 7695 stress4    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Dag name="">
                  <a:cont type="tree" name="">
                    <a:effect ref="fillLine"/>
                    <a:outerShdw dist="38100" dir="13500000" algn="br">
                      <a:prstClr val="white">
                        <a:lumMod val="200000"/>
                        <a:satMod val="200000"/>
                      </a:prstClr>
                    </a:outerShdw>
                  </a:cont>
                  <a:cont type="tree" name="">
                    <a:effect ref="fillLine"/>
                    <a:outerShdw dist="38100" dir="2700000" algn="tl">
                      <a:prstClr val="white">
                        <a:lumMod val="60000"/>
                        <a:satMod val="60000"/>
                      </a:prstClr>
                    </a:outerShdw>
                  </a:cont>
                  <a:effect ref="fillLine"/>
                </a:effectDag>
                <a:uLnTx/>
                <a:uFillTx/>
                <a:latin typeface="Lucida Console" panose="020B0609040504020204" pitchFamily="49" charset="0"/>
                <a:ea typeface="+mn-ea"/>
              </a:rPr>
              <a:t>56025 esx1.local.lab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Dag name="">
                  <a:cont type="tree" name="">
                    <a:effect ref="fillLine"/>
                    <a:outerShdw dist="38100" dir="13500000" algn="br">
                      <a:prstClr val="white">
                        <a:lumMod val="200000"/>
                        <a:satMod val="200000"/>
                      </a:prstClr>
                    </a:outerShdw>
                  </a:cont>
                  <a:cont type="tree" name="">
                    <a:effect ref="fillLine"/>
                    <a:outerShdw dist="38100" dir="2700000" algn="tl">
                      <a:prstClr val="white">
                        <a:lumMod val="60000"/>
                        <a:satMod val="60000"/>
                      </a:prstClr>
                    </a:outerShdw>
                  </a:cont>
                  <a:effect ref="fillLine"/>
                </a:effectDag>
                <a:uLnTx/>
                <a:uFillTx/>
                <a:latin typeface="Lucida Console" panose="020B0609040504020204" pitchFamily="49" charset="0"/>
                <a:ea typeface="+mn-ea"/>
              </a:rPr>
              <a:t>53640 esx2.local.lab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Lucida Console" panose="020B0609040504020204" pitchFamily="49" charset="0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Lucida Console" panose="020B0609040504020204" pitchFamily="49" charset="0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Lucida Console" panose="020B0609040504020204" pitchFamily="49" charset="0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Lucida Console" panose="020B060904050402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43364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B6C189-1B68-4F3C-BEC2-9CF4A7E20BBD}"/>
              </a:ext>
            </a:extLst>
          </p:cNvPr>
          <p:cNvSpPr txBox="1">
            <a:spLocks/>
          </p:cNvSpPr>
          <p:nvPr/>
        </p:nvSpPr>
        <p:spPr>
          <a:xfrm>
            <a:off x="1154954" y="1635071"/>
            <a:ext cx="9321899" cy="4384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967F3F3-FF96-4B58-A476-0F146F871737}"/>
              </a:ext>
            </a:extLst>
          </p:cNvPr>
          <p:cNvSpPr txBox="1">
            <a:spLocks/>
          </p:cNvSpPr>
          <p:nvPr/>
        </p:nvSpPr>
        <p:spPr>
          <a:xfrm>
            <a:off x="857928" y="1398509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85F840-4BBE-4BC5-8348-6C224B28848D}"/>
              </a:ext>
            </a:extLst>
          </p:cNvPr>
          <p:cNvSpPr/>
          <p:nvPr/>
        </p:nvSpPr>
        <p:spPr>
          <a:xfrm>
            <a:off x="857927" y="502701"/>
            <a:ext cx="651926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4500"/>
                </a:solidFill>
                <a:latin typeface="Lucida Console" panose="020B0609040504020204" pitchFamily="49" charset="0"/>
              </a:rPr>
              <a:t>$extract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8B0000"/>
                </a:solidFill>
                <a:latin typeface="Lucida Console" panose="020B0609040504020204" pitchFamily="49" charset="0"/>
              </a:rPr>
              <a:t>"D:\Stats\extract1.csv"</a:t>
            </a:r>
            <a:endParaRPr lang="en-US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en-US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Import-Csv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000080"/>
                </a:solidFill>
                <a:latin typeface="Lucida Console" panose="020B0609040504020204" pitchFamily="49" charset="0"/>
              </a:rPr>
              <a:t>-Path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FF4500"/>
                </a:solidFill>
                <a:latin typeface="Lucida Console" panose="020B0609040504020204" pitchFamily="49" charset="0"/>
              </a:rPr>
              <a:t>$extract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20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UseCulture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endParaRPr lang="en-US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Group-Object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000080"/>
                </a:solidFill>
                <a:latin typeface="Lucida Console" panose="020B0609040504020204" pitchFamily="49" charset="0"/>
              </a:rPr>
              <a:t>-Property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{</a:t>
            </a:r>
            <a:r>
              <a:rPr lang="en-US" sz="2000" dirty="0">
                <a:solidFill>
                  <a:srgbClr val="FF4500"/>
                </a:solidFill>
                <a:latin typeface="Lucida Console" panose="020B0609040504020204" pitchFamily="49" charset="0"/>
              </a:rPr>
              <a:t>$_</a:t>
            </a:r>
            <a:r>
              <a:rPr lang="en-US" sz="2000" dirty="0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Timestamp</a:t>
            </a:r>
            <a:r>
              <a:rPr lang="en-US" sz="200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Minute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} </a:t>
            </a:r>
            <a:r>
              <a:rPr lang="en-US" sz="20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endParaRPr lang="en-US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Select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Count</a:t>
            </a:r>
            <a:r>
              <a:rPr lang="en-US" sz="200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r>
              <a:rPr lang="en-US" sz="2000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endParaRPr lang="en-US" sz="2000" dirty="0"/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1209A739-F500-4AAE-B19C-D5113059C900}"/>
              </a:ext>
            </a:extLst>
          </p:cNvPr>
          <p:cNvSpPr txBox="1">
            <a:spLocks/>
          </p:cNvSpPr>
          <p:nvPr/>
        </p:nvSpPr>
        <p:spPr>
          <a:xfrm>
            <a:off x="904362" y="3064844"/>
            <a:ext cx="3942333" cy="11612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Ubuntu Mono" panose="020B0509030602030204" pitchFamily="49" charset="0"/>
                <a:ea typeface="+mn-ea"/>
                <a:cs typeface="Ubuntu Mono" panose="020B0509030602030204" pitchFamily="49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Ubuntu Mono" panose="020B0509030602030204" pitchFamily="49" charset="0"/>
                <a:ea typeface="+mn-ea"/>
                <a:cs typeface="Ubuntu Mono" panose="020B0509030602030204" pitchFamily="49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Ubuntu Mono" panose="020B0509030602030204" pitchFamily="49" charset="0"/>
                <a:ea typeface="+mn-ea"/>
                <a:cs typeface="Ubuntu Mono" panose="020B0509030602030204" pitchFamily="49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Ubuntu Mono" panose="020B0509030602030204" pitchFamily="49" charset="0"/>
                <a:ea typeface="+mn-ea"/>
                <a:cs typeface="Ubuntu Mono" panose="020B0509030602030204" pitchFamily="49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Ubuntu Mono" panose="020B0509030602030204" pitchFamily="49" charset="0"/>
                <a:ea typeface="+mn-ea"/>
                <a:cs typeface="Ubuntu Mono" panose="020B0509030602030204" pitchFamily="49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Aft>
                <a:spcPct val="0"/>
              </a:spcAft>
            </a:pP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prstClr val="black"/>
                </a:solidFill>
                <a:effectDag name="">
                  <a:cont type="tree" name="">
                    <a:effect ref="fillLine"/>
                    <a:outerShdw dist="38100" dir="13500000" algn="br">
                      <a:prstClr val="white">
                        <a:lumMod val="200000"/>
                        <a:satMod val="200000"/>
                      </a:prstClr>
                    </a:outerShdw>
                  </a:cont>
                  <a:cont type="tree" name="">
                    <a:effect ref="fillLine"/>
                    <a:outerShdw dist="38100" dir="2700000" algn="tl">
                      <a:prstClr val="white">
                        <a:lumMod val="60000"/>
                        <a:satMod val="60000"/>
                      </a:prstClr>
                    </a:outerShdw>
                  </a:cont>
                  <a:effect ref="fillLine"/>
                </a:effectDag>
                <a:latin typeface="Lucida Console" panose="020B0609040504020204" pitchFamily="49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effectDag name="">
                  <a:cont type="tree" name="">
                    <a:effect ref="fillLine"/>
                    <a:outerShdw dist="38100" dir="13500000" algn="br">
                      <a:prstClr val="white">
                        <a:lumMod val="200000"/>
                        <a:satMod val="200000"/>
                      </a:prstClr>
                    </a:outerShdw>
                  </a:cont>
                  <a:cont type="tree" name="">
                    <a:effect ref="fillLine"/>
                    <a:outerShdw dist="38100" dir="2700000" algn="tl">
                      <a:prstClr val="white">
                        <a:lumMod val="60000"/>
                        <a:satMod val="60000"/>
                      </a:prstClr>
                    </a:outerShdw>
                  </a:cont>
                  <a:effect ref="fillLine"/>
                </a:effectDag>
                <a:latin typeface="Lucida Console" panose="020B0609040504020204" pitchFamily="49" charset="0"/>
              </a:rPr>
              <a:t>Count Name</a:t>
            </a:r>
          </a:p>
          <a:p>
            <a:pPr fontAlgn="base"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effectDag name="">
                  <a:cont type="tree" name="">
                    <a:effect ref="fillLine"/>
                    <a:outerShdw dist="38100" dir="13500000" algn="br">
                      <a:prstClr val="white">
                        <a:lumMod val="200000"/>
                        <a:satMod val="200000"/>
                      </a:prstClr>
                    </a:outerShdw>
                  </a:cont>
                  <a:cont type="tree" name="">
                    <a:effect ref="fillLine"/>
                    <a:outerShdw dist="38100" dir="2700000" algn="tl">
                      <a:prstClr val="white">
                        <a:lumMod val="60000"/>
                        <a:satMod val="60000"/>
                      </a:prstClr>
                    </a:outerShdw>
                  </a:cont>
                  <a:effect ref="fillLine"/>
                </a:effectDag>
                <a:latin typeface="Lucida Console" panose="020B0609040504020204" pitchFamily="49" charset="0"/>
              </a:rPr>
              <a:t> ----- ----</a:t>
            </a:r>
          </a:p>
          <a:p>
            <a:pPr fontAlgn="base"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effectDag name="">
                  <a:cont type="tree" name="">
                    <a:effect ref="fillLine"/>
                    <a:outerShdw dist="38100" dir="13500000" algn="br">
                      <a:prstClr val="white">
                        <a:lumMod val="200000"/>
                        <a:satMod val="200000"/>
                      </a:prstClr>
                    </a:outerShdw>
                  </a:cont>
                  <a:cont type="tree" name="">
                    <a:effect ref="fillLine"/>
                    <a:outerShdw dist="38100" dir="2700000" algn="tl">
                      <a:prstClr val="white">
                        <a:lumMod val="60000"/>
                        <a:satMod val="60000"/>
                      </a:prstClr>
                    </a:outerShdw>
                  </a:cont>
                  <a:effect ref="fillLine"/>
                </a:effectDag>
                <a:latin typeface="Lucida Console" panose="020B0609040504020204" pitchFamily="49" charset="0"/>
              </a:rPr>
              <a:t>147645 </a:t>
            </a:r>
            <a:endParaRPr lang="en-US" sz="2400" dirty="0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endParaRPr lang="en-US" dirty="0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endParaRPr lang="en-US" dirty="0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endParaRPr lang="en-US" dirty="0">
              <a:solidFill>
                <a:srgbClr val="FF0000"/>
              </a:solidFill>
              <a:latin typeface="Lucida Console" panose="020B0609040504020204" pitchFamily="49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3EA4DE-2693-45F6-B367-8917C62C7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2814" y="3068960"/>
            <a:ext cx="3914378" cy="263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57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BF49962-EE50-4CF9-9A35-EA120ABD2CBA}"/>
              </a:ext>
            </a:extLst>
          </p:cNvPr>
          <p:cNvSpPr txBox="1">
            <a:spLocks/>
          </p:cNvSpPr>
          <p:nvPr/>
        </p:nvSpPr>
        <p:spPr bwMode="gray">
          <a:xfrm>
            <a:off x="1154953" y="399555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>
              <a:defRPr/>
            </a:pPr>
            <a:r>
              <a:rPr lang="en-US" dirty="0">
                <a:solidFill>
                  <a:schemeClr val="tx1"/>
                </a:solidFill>
                <a:latin typeface="Century Gothic" panose="020B0502020202020204"/>
              </a:rPr>
              <a:t>PowerShell is fit for the Job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B6C189-1B68-4F3C-BEC2-9CF4A7E20BBD}"/>
              </a:ext>
            </a:extLst>
          </p:cNvPr>
          <p:cNvSpPr txBox="1">
            <a:spLocks/>
          </p:cNvSpPr>
          <p:nvPr/>
        </p:nvSpPr>
        <p:spPr>
          <a:xfrm>
            <a:off x="1154954" y="1635071"/>
            <a:ext cx="9321899" cy="4384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967F3F3-FF96-4B58-A476-0F146F871737}"/>
              </a:ext>
            </a:extLst>
          </p:cNvPr>
          <p:cNvSpPr txBox="1">
            <a:spLocks/>
          </p:cNvSpPr>
          <p:nvPr/>
        </p:nvSpPr>
        <p:spPr>
          <a:xfrm>
            <a:off x="857928" y="1398509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BD6F71E-49BE-4EC7-81CE-1FD6EFE1DCBB}"/>
              </a:ext>
            </a:extLst>
          </p:cNvPr>
          <p:cNvSpPr txBox="1">
            <a:spLocks/>
          </p:cNvSpPr>
          <p:nvPr/>
        </p:nvSpPr>
        <p:spPr>
          <a:xfrm>
            <a:off x="857928" y="1635071"/>
            <a:ext cx="10130685" cy="29147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ACD433"/>
              </a:buClr>
              <a:defRPr/>
            </a:pPr>
            <a:r>
              <a:rPr lang="en-US" sz="30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Use what is there</a:t>
            </a:r>
          </a:p>
          <a:p>
            <a:pPr lvl="1">
              <a:buClr>
                <a:srgbClr val="ACD433"/>
              </a:buClr>
              <a:defRPr/>
            </a:pPr>
            <a:r>
              <a:rPr lang="en-US" sz="28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Select-Object</a:t>
            </a:r>
          </a:p>
          <a:p>
            <a:pPr lvl="1">
              <a:buClr>
                <a:srgbClr val="ACD433"/>
              </a:buClr>
              <a:defRPr/>
            </a:pPr>
            <a:r>
              <a:rPr lang="en-US" sz="28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Sort-Object</a:t>
            </a:r>
          </a:p>
          <a:p>
            <a:pPr lvl="1">
              <a:buClr>
                <a:srgbClr val="ACD433"/>
              </a:buClr>
              <a:defRPr/>
            </a:pPr>
            <a:r>
              <a:rPr lang="en-US" sz="28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Group-Object</a:t>
            </a:r>
          </a:p>
          <a:p>
            <a:pPr lvl="1">
              <a:buClr>
                <a:srgbClr val="ACD433"/>
              </a:buClr>
              <a:defRPr/>
            </a:pPr>
            <a:r>
              <a:rPr lang="en-US" sz="28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Measure-Object</a:t>
            </a:r>
          </a:p>
          <a:p>
            <a:pPr lvl="0">
              <a:buClr>
                <a:srgbClr val="ACD433"/>
              </a:buClr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0727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B6C189-1B68-4F3C-BEC2-9CF4A7E20BBD}"/>
              </a:ext>
            </a:extLst>
          </p:cNvPr>
          <p:cNvSpPr txBox="1">
            <a:spLocks/>
          </p:cNvSpPr>
          <p:nvPr/>
        </p:nvSpPr>
        <p:spPr>
          <a:xfrm>
            <a:off x="1154954" y="1635071"/>
            <a:ext cx="9321899" cy="4384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967F3F3-FF96-4B58-A476-0F146F871737}"/>
              </a:ext>
            </a:extLst>
          </p:cNvPr>
          <p:cNvSpPr txBox="1">
            <a:spLocks/>
          </p:cNvSpPr>
          <p:nvPr/>
        </p:nvSpPr>
        <p:spPr>
          <a:xfrm>
            <a:off x="857928" y="1398509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88359A35-08FA-42E0-8578-A9B85A10F854}"/>
              </a:ext>
            </a:extLst>
          </p:cNvPr>
          <p:cNvSpPr txBox="1">
            <a:spLocks/>
          </p:cNvSpPr>
          <p:nvPr/>
        </p:nvSpPr>
        <p:spPr>
          <a:xfrm>
            <a:off x="251520" y="260648"/>
            <a:ext cx="9367820" cy="1944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Ubuntu Mono" panose="020B0509030602030204" pitchFamily="49" charset="0"/>
                <a:ea typeface="+mn-ea"/>
                <a:cs typeface="Ubuntu Mono" panose="020B0509030602030204" pitchFamily="49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Ubuntu Mono" panose="020B0509030602030204" pitchFamily="49" charset="0"/>
                <a:ea typeface="+mn-ea"/>
                <a:cs typeface="Ubuntu Mono" panose="020B0509030602030204" pitchFamily="49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Ubuntu Mono" panose="020B0509030602030204" pitchFamily="49" charset="0"/>
                <a:ea typeface="+mn-ea"/>
                <a:cs typeface="Ubuntu Mono" panose="020B0509030602030204" pitchFamily="49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Ubuntu Mono" panose="020B0509030602030204" pitchFamily="49" charset="0"/>
                <a:ea typeface="+mn-ea"/>
                <a:cs typeface="Ubuntu Mono" panose="020B0509030602030204" pitchFamily="49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Ubuntu Mono" panose="020B0509030602030204" pitchFamily="49" charset="0"/>
                <a:ea typeface="+mn-ea"/>
                <a:cs typeface="Ubuntu Mono" panose="020B0509030602030204" pitchFamily="49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$extract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"D:\Stats\extract1.csv"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Import-Csv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-Path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$extract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UseCulture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Group-Object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-Property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{(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[</a:t>
            </a:r>
            <a:r>
              <a:rPr lang="en-US" dirty="0" err="1">
                <a:solidFill>
                  <a:srgbClr val="008080"/>
                </a:solidFill>
                <a:latin typeface="Lucida Console" panose="020B0609040504020204" pitchFamily="49" charset="0"/>
              </a:rPr>
              <a:t>DateTime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]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$_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Timestamp)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Minute}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Count</a:t>
            </a:r>
            <a:r>
              <a:rPr lang="en-US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r>
              <a:rPr lang="en-US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 </a:t>
            </a:r>
          </a:p>
          <a:p>
            <a:endParaRPr lang="en-US" dirty="0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endParaRPr lang="en-US" dirty="0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endParaRPr lang="en-US" dirty="0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endParaRPr lang="en-US" dirty="0">
              <a:solidFill>
                <a:srgbClr val="FF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D1E9FE-8047-4512-85D6-2D5C8C32C603}"/>
              </a:ext>
            </a:extLst>
          </p:cNvPr>
          <p:cNvSpPr/>
          <p:nvPr/>
        </p:nvSpPr>
        <p:spPr>
          <a:xfrm>
            <a:off x="3481937" y="2130106"/>
            <a:ext cx="2531405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prstClr val="black"/>
                </a:solidFill>
                <a:effectDag name="">
                  <a:cont type="tree" name="">
                    <a:effect ref="fillLine"/>
                    <a:outerShdw dist="38100" dir="13500000" algn="br">
                      <a:prstClr val="white">
                        <a:lumMod val="200000"/>
                        <a:satMod val="200000"/>
                      </a:prstClr>
                    </a:outerShdw>
                  </a:cont>
                  <a:cont type="tree" name="">
                    <a:effect ref="fillLine"/>
                    <a:outerShdw dist="38100" dir="2700000" algn="tl">
                      <a:prstClr val="white">
                        <a:lumMod val="60000"/>
                        <a:satMod val="60000"/>
                      </a:prstClr>
                    </a:outerShdw>
                  </a:cont>
                  <a:effect ref="fillLine"/>
                </a:effectDag>
                <a:latin typeface="Lucida Console" panose="020B0609040504020204" pitchFamily="49" charset="0"/>
              </a:rPr>
              <a:t> Count Name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prstClr val="black"/>
                </a:solidFill>
                <a:effectDag name="">
                  <a:cont type="tree" name="">
                    <a:effect ref="fillLine"/>
                    <a:outerShdw dist="38100" dir="13500000" algn="br">
                      <a:prstClr val="white">
                        <a:lumMod val="200000"/>
                        <a:satMod val="200000"/>
                      </a:prstClr>
                    </a:outerShdw>
                  </a:cont>
                  <a:cont type="tree" name="">
                    <a:effect ref="fillLine"/>
                    <a:outerShdw dist="38100" dir="2700000" algn="tl">
                      <a:prstClr val="white">
                        <a:lumMod val="60000"/>
                        <a:satMod val="60000"/>
                      </a:prstClr>
                    </a:outerShdw>
                  </a:cont>
                  <a:effect ref="fillLine"/>
                </a:effectDag>
                <a:latin typeface="Lucida Console" panose="020B0609040504020204" pitchFamily="49" charset="0"/>
              </a:rPr>
              <a:t>----- ----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prstClr val="black"/>
                </a:solidFill>
                <a:effectDag name="">
                  <a:cont type="tree" name="">
                    <a:effect ref="fillLine"/>
                    <a:outerShdw dist="38100" dir="13500000" algn="br">
                      <a:prstClr val="white">
                        <a:lumMod val="200000"/>
                        <a:satMod val="200000"/>
                      </a:prstClr>
                    </a:outerShdw>
                  </a:cont>
                  <a:cont type="tree" name="">
                    <a:effect ref="fillLine"/>
                    <a:outerShdw dist="38100" dir="2700000" algn="tl">
                      <a:prstClr val="white">
                        <a:lumMod val="60000"/>
                        <a:satMod val="60000"/>
                      </a:prstClr>
                    </a:outerShdw>
                  </a:cont>
                  <a:effect ref="fillLine"/>
                </a:effectDag>
                <a:latin typeface="Lucida Console" panose="020B0609040504020204" pitchFamily="49" charset="0"/>
              </a:rPr>
              <a:t> 9843 59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prstClr val="black"/>
                </a:solidFill>
                <a:effectDag name="">
                  <a:cont type="tree" name="">
                    <a:effect ref="fillLine"/>
                    <a:outerShdw dist="38100" dir="13500000" algn="br">
                      <a:prstClr val="white">
                        <a:lumMod val="200000"/>
                        <a:satMod val="200000"/>
                      </a:prstClr>
                    </a:outerShdw>
                  </a:cont>
                  <a:cont type="tree" name="">
                    <a:effect ref="fillLine"/>
                    <a:outerShdw dist="38100" dir="2700000" algn="tl">
                      <a:prstClr val="white">
                        <a:lumMod val="60000"/>
                        <a:satMod val="60000"/>
                      </a:prstClr>
                    </a:outerShdw>
                  </a:cont>
                  <a:effect ref="fillLine"/>
                </a:effectDag>
                <a:latin typeface="Lucida Console" panose="020B0609040504020204" pitchFamily="49" charset="0"/>
              </a:rPr>
              <a:t> 9843 58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prstClr val="black"/>
                </a:solidFill>
                <a:effectDag name="">
                  <a:cont type="tree" name="">
                    <a:effect ref="fillLine"/>
                    <a:outerShdw dist="38100" dir="13500000" algn="br">
                      <a:prstClr val="white">
                        <a:lumMod val="200000"/>
                        <a:satMod val="200000"/>
                      </a:prstClr>
                    </a:outerShdw>
                  </a:cont>
                  <a:cont type="tree" name="">
                    <a:effect ref="fillLine"/>
                    <a:outerShdw dist="38100" dir="2700000" algn="tl">
                      <a:prstClr val="white">
                        <a:lumMod val="60000"/>
                        <a:satMod val="60000"/>
                      </a:prstClr>
                    </a:outerShdw>
                  </a:cont>
                  <a:effect ref="fillLine"/>
                </a:effectDag>
                <a:latin typeface="Lucida Console" panose="020B0609040504020204" pitchFamily="49" charset="0"/>
              </a:rPr>
              <a:t> 9843 57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prstClr val="black"/>
                </a:solidFill>
                <a:effectDag name="">
                  <a:cont type="tree" name="">
                    <a:effect ref="fillLine"/>
                    <a:outerShdw dist="38100" dir="13500000" algn="br">
                      <a:prstClr val="white">
                        <a:lumMod val="200000"/>
                        <a:satMod val="200000"/>
                      </a:prstClr>
                    </a:outerShdw>
                  </a:cont>
                  <a:cont type="tree" name="">
                    <a:effect ref="fillLine"/>
                    <a:outerShdw dist="38100" dir="2700000" algn="tl">
                      <a:prstClr val="white">
                        <a:lumMod val="60000"/>
                        <a:satMod val="60000"/>
                      </a:prstClr>
                    </a:outerShdw>
                  </a:cont>
                  <a:effect ref="fillLine"/>
                </a:effectDag>
                <a:latin typeface="Lucida Console" panose="020B0609040504020204" pitchFamily="49" charset="0"/>
              </a:rPr>
              <a:t> 9843 56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prstClr val="black"/>
                </a:solidFill>
                <a:effectDag name="">
                  <a:cont type="tree" name="">
                    <a:effect ref="fillLine"/>
                    <a:outerShdw dist="38100" dir="13500000" algn="br">
                      <a:prstClr val="white">
                        <a:lumMod val="200000"/>
                        <a:satMod val="200000"/>
                      </a:prstClr>
                    </a:outerShdw>
                  </a:cont>
                  <a:cont type="tree" name="">
                    <a:effect ref="fillLine"/>
                    <a:outerShdw dist="38100" dir="2700000" algn="tl">
                      <a:prstClr val="white">
                        <a:lumMod val="60000"/>
                        <a:satMod val="60000"/>
                      </a:prstClr>
                    </a:outerShdw>
                  </a:cont>
                  <a:effect ref="fillLine"/>
                </a:effectDag>
                <a:latin typeface="Lucida Console" panose="020B0609040504020204" pitchFamily="49" charset="0"/>
              </a:rPr>
              <a:t> 9843 55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prstClr val="black"/>
                </a:solidFill>
                <a:effectDag name="">
                  <a:cont type="tree" name="">
                    <a:effect ref="fillLine"/>
                    <a:outerShdw dist="38100" dir="13500000" algn="br">
                      <a:prstClr val="white">
                        <a:lumMod val="200000"/>
                        <a:satMod val="200000"/>
                      </a:prstClr>
                    </a:outerShdw>
                  </a:cont>
                  <a:cont type="tree" name="">
                    <a:effect ref="fillLine"/>
                    <a:outerShdw dist="38100" dir="2700000" algn="tl">
                      <a:prstClr val="white">
                        <a:lumMod val="60000"/>
                        <a:satMod val="60000"/>
                      </a:prstClr>
                    </a:outerShdw>
                  </a:cont>
                  <a:effect ref="fillLine"/>
                </a:effectDag>
                <a:latin typeface="Lucida Console" panose="020B0609040504020204" pitchFamily="49" charset="0"/>
              </a:rPr>
              <a:t> 9843 54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prstClr val="black"/>
                </a:solidFill>
                <a:effectDag name="">
                  <a:cont type="tree" name="">
                    <a:effect ref="fillLine"/>
                    <a:outerShdw dist="38100" dir="13500000" algn="br">
                      <a:prstClr val="white">
                        <a:lumMod val="200000"/>
                        <a:satMod val="200000"/>
                      </a:prstClr>
                    </a:outerShdw>
                  </a:cont>
                  <a:cont type="tree" name="">
                    <a:effect ref="fillLine"/>
                    <a:outerShdw dist="38100" dir="2700000" algn="tl">
                      <a:prstClr val="white">
                        <a:lumMod val="60000"/>
                        <a:satMod val="60000"/>
                      </a:prstClr>
                    </a:outerShdw>
                  </a:cont>
                  <a:effect ref="fillLine"/>
                </a:effectDag>
                <a:latin typeface="Lucida Console" panose="020B0609040504020204" pitchFamily="49" charset="0"/>
              </a:rPr>
              <a:t> 9843 53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prstClr val="black"/>
                </a:solidFill>
                <a:effectDag name="">
                  <a:cont type="tree" name="">
                    <a:effect ref="fillLine"/>
                    <a:outerShdw dist="38100" dir="13500000" algn="br">
                      <a:prstClr val="white">
                        <a:lumMod val="200000"/>
                        <a:satMod val="200000"/>
                      </a:prstClr>
                    </a:outerShdw>
                  </a:cont>
                  <a:cont type="tree" name="">
                    <a:effect ref="fillLine"/>
                    <a:outerShdw dist="38100" dir="2700000" algn="tl">
                      <a:prstClr val="white">
                        <a:lumMod val="60000"/>
                        <a:satMod val="60000"/>
                      </a:prstClr>
                    </a:outerShdw>
                  </a:cont>
                  <a:effect ref="fillLine"/>
                </a:effectDag>
                <a:latin typeface="Lucida Console" panose="020B0609040504020204" pitchFamily="49" charset="0"/>
              </a:rPr>
              <a:t> 9843 52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prstClr val="black"/>
                </a:solidFill>
                <a:effectDag name="">
                  <a:cont type="tree" name="">
                    <a:effect ref="fillLine"/>
                    <a:outerShdw dist="38100" dir="13500000" algn="br">
                      <a:prstClr val="white">
                        <a:lumMod val="200000"/>
                        <a:satMod val="200000"/>
                      </a:prstClr>
                    </a:outerShdw>
                  </a:cont>
                  <a:cont type="tree" name="">
                    <a:effect ref="fillLine"/>
                    <a:outerShdw dist="38100" dir="2700000" algn="tl">
                      <a:prstClr val="white">
                        <a:lumMod val="60000"/>
                        <a:satMod val="60000"/>
                      </a:prstClr>
                    </a:outerShdw>
                  </a:cont>
                  <a:effect ref="fillLine"/>
                </a:effectDag>
                <a:latin typeface="Lucida Console" panose="020B0609040504020204" pitchFamily="49" charset="0"/>
              </a:rPr>
              <a:t> 9843 51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prstClr val="black"/>
                </a:solidFill>
                <a:effectDag name="">
                  <a:cont type="tree" name="">
                    <a:effect ref="fillLine"/>
                    <a:outerShdw dist="38100" dir="13500000" algn="br">
                      <a:prstClr val="white">
                        <a:lumMod val="200000"/>
                        <a:satMod val="200000"/>
                      </a:prstClr>
                    </a:outerShdw>
                  </a:cont>
                  <a:cont type="tree" name="">
                    <a:effect ref="fillLine"/>
                    <a:outerShdw dist="38100" dir="2700000" algn="tl">
                      <a:prstClr val="white">
                        <a:lumMod val="60000"/>
                        <a:satMod val="60000"/>
                      </a:prstClr>
                    </a:outerShdw>
                  </a:cont>
                  <a:effect ref="fillLine"/>
                </a:effectDag>
                <a:latin typeface="Lucida Console" panose="020B0609040504020204" pitchFamily="49" charset="0"/>
              </a:rPr>
              <a:t> 9843 50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prstClr val="black"/>
                </a:solidFill>
                <a:effectDag name="">
                  <a:cont type="tree" name="">
                    <a:effect ref="fillLine"/>
                    <a:outerShdw dist="38100" dir="13500000" algn="br">
                      <a:prstClr val="white">
                        <a:lumMod val="200000"/>
                        <a:satMod val="200000"/>
                      </a:prstClr>
                    </a:outerShdw>
                  </a:cont>
                  <a:cont type="tree" name="">
                    <a:effect ref="fillLine"/>
                    <a:outerShdw dist="38100" dir="2700000" algn="tl">
                      <a:prstClr val="white">
                        <a:lumMod val="60000"/>
                        <a:satMod val="60000"/>
                      </a:prstClr>
                    </a:outerShdw>
                  </a:cont>
                  <a:effect ref="fillLine"/>
                </a:effectDag>
                <a:latin typeface="Lucida Console" panose="020B0609040504020204" pitchFamily="49" charset="0"/>
              </a:rPr>
              <a:t> 9843 49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prstClr val="black"/>
                </a:solidFill>
                <a:effectDag name="">
                  <a:cont type="tree" name="">
                    <a:effect ref="fillLine"/>
                    <a:outerShdw dist="38100" dir="13500000" algn="br">
                      <a:prstClr val="white">
                        <a:lumMod val="200000"/>
                        <a:satMod val="200000"/>
                      </a:prstClr>
                    </a:outerShdw>
                  </a:cont>
                  <a:cont type="tree" name="">
                    <a:effect ref="fillLine"/>
                    <a:outerShdw dist="38100" dir="2700000" algn="tl">
                      <a:prstClr val="white">
                        <a:lumMod val="60000"/>
                        <a:satMod val="60000"/>
                      </a:prstClr>
                    </a:outerShdw>
                  </a:cont>
                  <a:effect ref="fillLine"/>
                </a:effectDag>
                <a:latin typeface="Lucida Console" panose="020B0609040504020204" pitchFamily="49" charset="0"/>
              </a:rPr>
              <a:t> 9843 48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prstClr val="black"/>
                </a:solidFill>
                <a:effectDag name="">
                  <a:cont type="tree" name="">
                    <a:effect ref="fillLine"/>
                    <a:outerShdw dist="38100" dir="13500000" algn="br">
                      <a:prstClr val="white">
                        <a:lumMod val="200000"/>
                        <a:satMod val="200000"/>
                      </a:prstClr>
                    </a:outerShdw>
                  </a:cont>
                  <a:cont type="tree" name="">
                    <a:effect ref="fillLine"/>
                    <a:outerShdw dist="38100" dir="2700000" algn="tl">
                      <a:prstClr val="white">
                        <a:lumMod val="60000"/>
                        <a:satMod val="60000"/>
                      </a:prstClr>
                    </a:outerShdw>
                  </a:cont>
                  <a:effect ref="fillLine"/>
                </a:effectDag>
                <a:latin typeface="Lucida Console" panose="020B0609040504020204" pitchFamily="49" charset="0"/>
              </a:rPr>
              <a:t> 9843 47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prstClr val="black"/>
                </a:solidFill>
                <a:effectDag name="">
                  <a:cont type="tree" name="">
                    <a:effect ref="fillLine"/>
                    <a:outerShdw dist="38100" dir="13500000" algn="br">
                      <a:prstClr val="white">
                        <a:lumMod val="200000"/>
                        <a:satMod val="200000"/>
                      </a:prstClr>
                    </a:outerShdw>
                  </a:cont>
                  <a:cont type="tree" name="">
                    <a:effect ref="fillLine"/>
                    <a:outerShdw dist="38100" dir="2700000" algn="tl">
                      <a:prstClr val="white">
                        <a:lumMod val="60000"/>
                        <a:satMod val="60000"/>
                      </a:prstClr>
                    </a:outerShdw>
                  </a:cont>
                  <a:effect ref="fillLine"/>
                </a:effectDag>
                <a:latin typeface="Lucida Console" panose="020B0609040504020204" pitchFamily="49" charset="0"/>
              </a:rPr>
              <a:t> 9843 46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prstClr val="black"/>
                </a:solidFill>
                <a:effectDag name="">
                  <a:cont type="tree" name="">
                    <a:effect ref="fillLine"/>
                    <a:outerShdw dist="38100" dir="13500000" algn="br">
                      <a:prstClr val="white">
                        <a:lumMod val="200000"/>
                        <a:satMod val="200000"/>
                      </a:prstClr>
                    </a:outerShdw>
                  </a:cont>
                  <a:cont type="tree" name="">
                    <a:effect ref="fillLine"/>
                    <a:outerShdw dist="38100" dir="2700000" algn="tl">
                      <a:prstClr val="white">
                        <a:lumMod val="60000"/>
                        <a:satMod val="60000"/>
                      </a:prstClr>
                    </a:outerShdw>
                  </a:cont>
                  <a:effect ref="fillLine"/>
                </a:effectDag>
                <a:latin typeface="Lucida Console" panose="020B0609040504020204" pitchFamily="49" charset="0"/>
              </a:rPr>
              <a:t> 9843 45 </a:t>
            </a:r>
          </a:p>
        </p:txBody>
      </p:sp>
    </p:spTree>
    <p:extLst>
      <p:ext uri="{BB962C8B-B14F-4D97-AF65-F5344CB8AC3E}">
        <p14:creationId xmlns:p14="http://schemas.microsoft.com/office/powerpoint/2010/main" val="784385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B6C189-1B68-4F3C-BEC2-9CF4A7E20BBD}"/>
              </a:ext>
            </a:extLst>
          </p:cNvPr>
          <p:cNvSpPr txBox="1">
            <a:spLocks/>
          </p:cNvSpPr>
          <p:nvPr/>
        </p:nvSpPr>
        <p:spPr>
          <a:xfrm>
            <a:off x="1154954" y="1635071"/>
            <a:ext cx="9321899" cy="4384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967F3F3-FF96-4B58-A476-0F146F871737}"/>
              </a:ext>
            </a:extLst>
          </p:cNvPr>
          <p:cNvSpPr txBox="1">
            <a:spLocks/>
          </p:cNvSpPr>
          <p:nvPr/>
        </p:nvSpPr>
        <p:spPr>
          <a:xfrm>
            <a:off x="857928" y="1398509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F1DFA034-C6D1-43A6-9DFF-63405500EEC1}"/>
              </a:ext>
            </a:extLst>
          </p:cNvPr>
          <p:cNvSpPr txBox="1">
            <a:spLocks/>
          </p:cNvSpPr>
          <p:nvPr/>
        </p:nvSpPr>
        <p:spPr>
          <a:xfrm>
            <a:off x="251520" y="260648"/>
            <a:ext cx="8640960" cy="19442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Ubuntu Mono" panose="020B0509030602030204" pitchFamily="49" charset="0"/>
                <a:ea typeface="+mn-ea"/>
                <a:cs typeface="Ubuntu Mono" panose="020B0509030602030204" pitchFamily="49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Ubuntu Mono" panose="020B0509030602030204" pitchFamily="49" charset="0"/>
                <a:ea typeface="+mn-ea"/>
                <a:cs typeface="Ubuntu Mono" panose="020B0509030602030204" pitchFamily="49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Ubuntu Mono" panose="020B0509030602030204" pitchFamily="49" charset="0"/>
                <a:ea typeface="+mn-ea"/>
                <a:cs typeface="Ubuntu Mono" panose="020B0509030602030204" pitchFamily="49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Ubuntu Mono" panose="020B0509030602030204" pitchFamily="49" charset="0"/>
                <a:ea typeface="+mn-ea"/>
                <a:cs typeface="Ubuntu Mono" panose="020B0509030602030204" pitchFamily="49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Ubuntu Mono" panose="020B0509030602030204" pitchFamily="49" charset="0"/>
                <a:ea typeface="+mn-ea"/>
                <a:cs typeface="Ubuntu Mono" panose="020B0509030602030204" pitchFamily="49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>
                <a:solidFill>
                  <a:srgbClr val="FF4500"/>
                </a:solidFill>
                <a:latin typeface="Lucida Console" panose="020B0609040504020204" pitchFamily="49" charset="0"/>
              </a:rPr>
              <a:t>extract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B0000"/>
                </a:solidFill>
                <a:latin typeface="Lucida Console" panose="020B0609040504020204" pitchFamily="49" charset="0"/>
              </a:rPr>
              <a:t>"D:\Stats\extract1.csv"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Import-Csv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-Path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FF4500"/>
                </a:solidFill>
                <a:latin typeface="Lucida Console" panose="020B0609040504020204" pitchFamily="49" charset="0"/>
              </a:rPr>
              <a:t>$extract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8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UseCulture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where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  <a:r>
              <a:rPr lang="en-US" sz="1800" dirty="0">
                <a:solidFill>
                  <a:srgbClr val="FF4500"/>
                </a:solidFill>
                <a:latin typeface="Lucida Console" panose="020B0609040504020204" pitchFamily="49" charset="0"/>
              </a:rPr>
              <a:t>$_</a:t>
            </a:r>
            <a:r>
              <a:rPr lang="en-US" sz="1800" dirty="0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Entity </a:t>
            </a:r>
            <a:r>
              <a:rPr lang="en-US" sz="1800" dirty="0">
                <a:solidFill>
                  <a:srgbClr val="A9A9A9"/>
                </a:solidFill>
                <a:latin typeface="Lucida Console" panose="020B0609040504020204" pitchFamily="49" charset="0"/>
              </a:rPr>
              <a:t>-</a:t>
            </a:r>
            <a:r>
              <a:rPr lang="en-US" sz="180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eq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B0000"/>
                </a:solidFill>
                <a:latin typeface="Lucida Console" panose="020B0609040504020204" pitchFamily="49" charset="0"/>
              </a:rPr>
              <a:t>'stress4'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} </a:t>
            </a:r>
            <a:r>
              <a:rPr lang="en-US" sz="18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where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  <a:r>
              <a:rPr lang="en-US" sz="1800" dirty="0">
                <a:solidFill>
                  <a:srgbClr val="FF4500"/>
                </a:solidFill>
                <a:latin typeface="Lucida Console" panose="020B0609040504020204" pitchFamily="49" charset="0"/>
              </a:rPr>
              <a:t>$_</a:t>
            </a:r>
            <a:r>
              <a:rPr lang="en-US" sz="1800" dirty="0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MetricId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A9A9A9"/>
                </a:solidFill>
                <a:latin typeface="Lucida Console" panose="020B0609040504020204" pitchFamily="49" charset="0"/>
              </a:rPr>
              <a:t>-</a:t>
            </a:r>
            <a:r>
              <a:rPr lang="en-US" sz="180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eq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B0000"/>
                </a:solidFill>
                <a:latin typeface="Lucida Console" panose="020B0609040504020204" pitchFamily="49" charset="0"/>
              </a:rPr>
              <a:t>'</a:t>
            </a:r>
            <a:r>
              <a:rPr lang="en-US" sz="18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cpu.usage.average</a:t>
            </a:r>
            <a:r>
              <a:rPr lang="en-US" sz="1800" dirty="0">
                <a:solidFill>
                  <a:srgbClr val="8B0000"/>
                </a:solidFill>
                <a:latin typeface="Lucida Console" panose="020B0609040504020204" pitchFamily="49" charset="0"/>
              </a:rPr>
              <a:t>'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} </a:t>
            </a:r>
            <a:r>
              <a:rPr lang="en-US" sz="18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Measure-Object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-Property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A2BE2"/>
                </a:solidFill>
                <a:latin typeface="Lucida Console" panose="020B0609040504020204" pitchFamily="49" charset="0"/>
              </a:rPr>
              <a:t>Value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-Average </a:t>
            </a:r>
          </a:p>
          <a:p>
            <a:endParaRPr lang="en-US" dirty="0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endParaRPr lang="en-US" dirty="0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endParaRPr lang="en-US" dirty="0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endParaRPr lang="en-US" dirty="0">
              <a:solidFill>
                <a:srgbClr val="FF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03D904C2-7B22-4AED-91EE-B12652C6A439}"/>
              </a:ext>
            </a:extLst>
          </p:cNvPr>
          <p:cNvSpPr txBox="1">
            <a:spLocks/>
          </p:cNvSpPr>
          <p:nvPr/>
        </p:nvSpPr>
        <p:spPr>
          <a:xfrm>
            <a:off x="251520" y="3044009"/>
            <a:ext cx="8640960" cy="21817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Ubuntu Mono" panose="020B0509030602030204" pitchFamily="49" charset="0"/>
                <a:ea typeface="+mn-ea"/>
                <a:cs typeface="Ubuntu Mono" panose="020B0509030602030204" pitchFamily="49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Ubuntu Mono" panose="020B0509030602030204" pitchFamily="49" charset="0"/>
                <a:ea typeface="+mn-ea"/>
                <a:cs typeface="Ubuntu Mono" panose="020B0509030602030204" pitchFamily="49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Ubuntu Mono" panose="020B0509030602030204" pitchFamily="49" charset="0"/>
                <a:ea typeface="+mn-ea"/>
                <a:cs typeface="Ubuntu Mono" panose="020B0509030602030204" pitchFamily="49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Ubuntu Mono" panose="020B0509030602030204" pitchFamily="49" charset="0"/>
                <a:ea typeface="+mn-ea"/>
                <a:cs typeface="Ubuntu Mono" panose="020B0509030602030204" pitchFamily="49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Ubuntu Mono" panose="020B0509030602030204" pitchFamily="49" charset="0"/>
                <a:ea typeface="+mn-ea"/>
                <a:cs typeface="Ubuntu Mono" panose="020B0509030602030204" pitchFamily="49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effectDag name="">
                  <a:cont type="tree" name="">
                    <a:effect ref="fillLine"/>
                    <a:outerShdw dist="38100" dir="13500000" algn="br">
                      <a:prstClr val="white">
                        <a:lumMod val="200000"/>
                        <a:satMod val="200000"/>
                      </a:prstClr>
                    </a:outerShdw>
                  </a:cont>
                  <a:cont type="tree" name="">
                    <a:effect ref="fillLine"/>
                    <a:outerShdw dist="38100" dir="2700000" algn="tl">
                      <a:prstClr val="white">
                        <a:lumMod val="60000"/>
                        <a:satMod val="60000"/>
                      </a:prstClr>
                    </a:outerShdw>
                  </a:cont>
                  <a:effect ref="fillLine"/>
                </a:effectDag>
                <a:latin typeface="Lucida Console" panose="020B0609040504020204" pitchFamily="49" charset="0"/>
              </a:rPr>
              <a:t>Count    : 45</a:t>
            </a:r>
          </a:p>
          <a:p>
            <a:pPr fontAlgn="base"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effectDag name="">
                  <a:cont type="tree" name="">
                    <a:effect ref="fillLine"/>
                    <a:outerShdw dist="38100" dir="13500000" algn="br">
                      <a:prstClr val="white">
                        <a:lumMod val="200000"/>
                        <a:satMod val="200000"/>
                      </a:prstClr>
                    </a:outerShdw>
                  </a:cont>
                  <a:cont type="tree" name="">
                    <a:effect ref="fillLine"/>
                    <a:outerShdw dist="38100" dir="2700000" algn="tl">
                      <a:prstClr val="white">
                        <a:lumMod val="60000"/>
                        <a:satMod val="60000"/>
                      </a:prstClr>
                    </a:outerShdw>
                  </a:cont>
                  <a:effect ref="fillLine"/>
                </a:effectDag>
                <a:latin typeface="Lucida Console" panose="020B0609040504020204" pitchFamily="49" charset="0"/>
              </a:rPr>
              <a:t>Average  : 27.3211111111111</a:t>
            </a:r>
          </a:p>
          <a:p>
            <a:pPr fontAlgn="base"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effectDag name="">
                  <a:cont type="tree" name="">
                    <a:effect ref="fillLine"/>
                    <a:outerShdw dist="38100" dir="13500000" algn="br">
                      <a:prstClr val="white">
                        <a:lumMod val="200000"/>
                        <a:satMod val="200000"/>
                      </a:prstClr>
                    </a:outerShdw>
                  </a:cont>
                  <a:cont type="tree" name="">
                    <a:effect ref="fillLine"/>
                    <a:outerShdw dist="38100" dir="2700000" algn="tl">
                      <a:prstClr val="white">
                        <a:lumMod val="60000"/>
                        <a:satMod val="60000"/>
                      </a:prstClr>
                    </a:outerShdw>
                  </a:cont>
                  <a:effect ref="fillLine"/>
                </a:effectDag>
                <a:latin typeface="Lucida Console" panose="020B0609040504020204" pitchFamily="49" charset="0"/>
              </a:rPr>
              <a:t>Sum      : </a:t>
            </a:r>
          </a:p>
          <a:p>
            <a:pPr fontAlgn="base"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effectDag name="">
                  <a:cont type="tree" name="">
                    <a:effect ref="fillLine"/>
                    <a:outerShdw dist="38100" dir="13500000" algn="br">
                      <a:prstClr val="white">
                        <a:lumMod val="200000"/>
                        <a:satMod val="200000"/>
                      </a:prstClr>
                    </a:outerShdw>
                  </a:cont>
                  <a:cont type="tree" name="">
                    <a:effect ref="fillLine"/>
                    <a:outerShdw dist="38100" dir="2700000" algn="tl">
                      <a:prstClr val="white">
                        <a:lumMod val="60000"/>
                        <a:satMod val="60000"/>
                      </a:prstClr>
                    </a:outerShdw>
                  </a:cont>
                  <a:effect ref="fillLine"/>
                </a:effectDag>
                <a:latin typeface="Lucida Console" panose="020B0609040504020204" pitchFamily="49" charset="0"/>
              </a:rPr>
              <a:t>Maximum  : </a:t>
            </a:r>
          </a:p>
          <a:p>
            <a:pPr fontAlgn="base"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effectDag name="">
                  <a:cont type="tree" name="">
                    <a:effect ref="fillLine"/>
                    <a:outerShdw dist="38100" dir="13500000" algn="br">
                      <a:prstClr val="white">
                        <a:lumMod val="200000"/>
                        <a:satMod val="200000"/>
                      </a:prstClr>
                    </a:outerShdw>
                  </a:cont>
                  <a:cont type="tree" name="">
                    <a:effect ref="fillLine"/>
                    <a:outerShdw dist="38100" dir="2700000" algn="tl">
                      <a:prstClr val="white">
                        <a:lumMod val="60000"/>
                        <a:satMod val="60000"/>
                      </a:prstClr>
                    </a:outerShdw>
                  </a:cont>
                  <a:effect ref="fillLine"/>
                </a:effectDag>
                <a:latin typeface="Lucida Console" panose="020B0609040504020204" pitchFamily="49" charset="0"/>
              </a:rPr>
              <a:t>Minimum  : </a:t>
            </a:r>
          </a:p>
          <a:p>
            <a:pPr fontAlgn="base"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effectDag name="">
                  <a:cont type="tree" name="">
                    <a:effect ref="fillLine"/>
                    <a:outerShdw dist="38100" dir="13500000" algn="br">
                      <a:prstClr val="white">
                        <a:lumMod val="200000"/>
                        <a:satMod val="200000"/>
                      </a:prstClr>
                    </a:outerShdw>
                  </a:cont>
                  <a:cont type="tree" name="">
                    <a:effect ref="fillLine"/>
                    <a:outerShdw dist="38100" dir="2700000" algn="tl">
                      <a:prstClr val="white">
                        <a:lumMod val="60000"/>
                        <a:satMod val="60000"/>
                      </a:prstClr>
                    </a:outerShdw>
                  </a:cont>
                  <a:effect ref="fillLine"/>
                </a:effectDag>
                <a:latin typeface="Lucida Console" panose="020B0609040504020204" pitchFamily="49" charset="0"/>
              </a:rPr>
              <a:t>Property : Value </a:t>
            </a:r>
          </a:p>
          <a:p>
            <a:endParaRPr lang="en-US" dirty="0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endParaRPr lang="en-US" dirty="0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endParaRPr lang="en-US" dirty="0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endParaRPr lang="en-US" dirty="0">
              <a:solidFill>
                <a:srgbClr val="FF0000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438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BF49962-EE50-4CF9-9A35-EA120ABD2CBA}"/>
              </a:ext>
            </a:extLst>
          </p:cNvPr>
          <p:cNvSpPr txBox="1">
            <a:spLocks/>
          </p:cNvSpPr>
          <p:nvPr/>
        </p:nvSpPr>
        <p:spPr bwMode="gray">
          <a:xfrm>
            <a:off x="1154953" y="399555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>
              <a:defRPr/>
            </a:pPr>
            <a:r>
              <a:rPr lang="en-US" dirty="0">
                <a:solidFill>
                  <a:schemeClr val="tx1"/>
                </a:solidFill>
                <a:latin typeface="Century Gothic" panose="020B0502020202020204"/>
              </a:rPr>
              <a:t>Where are the graphs?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B6C189-1B68-4F3C-BEC2-9CF4A7E20BBD}"/>
              </a:ext>
            </a:extLst>
          </p:cNvPr>
          <p:cNvSpPr txBox="1">
            <a:spLocks/>
          </p:cNvSpPr>
          <p:nvPr/>
        </p:nvSpPr>
        <p:spPr>
          <a:xfrm>
            <a:off x="1154954" y="1635071"/>
            <a:ext cx="9321899" cy="4384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967F3F3-FF96-4B58-A476-0F146F871737}"/>
              </a:ext>
            </a:extLst>
          </p:cNvPr>
          <p:cNvSpPr txBox="1">
            <a:spLocks/>
          </p:cNvSpPr>
          <p:nvPr/>
        </p:nvSpPr>
        <p:spPr>
          <a:xfrm>
            <a:off x="857928" y="1398509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BD6F71E-49BE-4EC7-81CE-1FD6EFE1DCBB}"/>
              </a:ext>
            </a:extLst>
          </p:cNvPr>
          <p:cNvSpPr txBox="1">
            <a:spLocks/>
          </p:cNvSpPr>
          <p:nvPr/>
        </p:nvSpPr>
        <p:spPr>
          <a:xfrm>
            <a:off x="857928" y="1635071"/>
            <a:ext cx="10595319" cy="419229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ACD433"/>
              </a:buClr>
              <a:defRPr/>
            </a:pPr>
            <a:r>
              <a:rPr lang="en-US" sz="51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You need some basic understanding</a:t>
            </a:r>
          </a:p>
          <a:p>
            <a:pPr lvl="0">
              <a:buClr>
                <a:srgbClr val="ACD433"/>
              </a:buClr>
              <a:defRPr/>
            </a:pPr>
            <a:r>
              <a:rPr lang="en-US" sz="51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Data</a:t>
            </a:r>
          </a:p>
          <a:p>
            <a:pPr lvl="0">
              <a:buClr>
                <a:srgbClr val="ACD433"/>
              </a:buClr>
              <a:defRPr/>
            </a:pPr>
            <a:r>
              <a:rPr lang="en-US" sz="51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Techniques</a:t>
            </a:r>
          </a:p>
          <a:p>
            <a:pPr lvl="0">
              <a:buClr>
                <a:srgbClr val="ACD433"/>
              </a:buClr>
              <a:defRPr/>
            </a:pPr>
            <a:r>
              <a:rPr lang="en-US" sz="51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... Then start with the graphs</a:t>
            </a:r>
          </a:p>
          <a:p>
            <a:pPr lvl="0">
              <a:buClr>
                <a:srgbClr val="ACD433"/>
              </a:buClr>
              <a:defRPr/>
            </a:pPr>
            <a:r>
              <a:rPr lang="en-US" sz="51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Use what is there</a:t>
            </a:r>
          </a:p>
          <a:p>
            <a:pPr lvl="0">
              <a:buClr>
                <a:srgbClr val="ACD433"/>
              </a:buClr>
              <a:defRPr/>
            </a:pPr>
            <a:r>
              <a:rPr lang="en-US" sz="51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Some examples</a:t>
            </a:r>
          </a:p>
          <a:p>
            <a:pPr lvl="1">
              <a:buClr>
                <a:srgbClr val="ACD433"/>
              </a:buClr>
              <a:defRPr/>
            </a:pPr>
            <a:r>
              <a:rPr lang="en-US" sz="49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Retro</a:t>
            </a:r>
          </a:p>
          <a:p>
            <a:pPr lvl="1">
              <a:buClr>
                <a:srgbClr val="ACD433"/>
              </a:buClr>
              <a:defRPr/>
            </a:pPr>
            <a:r>
              <a:rPr lang="en-US" sz="49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MS Graph </a:t>
            </a:r>
            <a:r>
              <a:rPr lang="en-US" sz="4900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.Net</a:t>
            </a:r>
            <a:r>
              <a:rPr lang="en-US" sz="49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 Chart Controls</a:t>
            </a:r>
          </a:p>
          <a:p>
            <a:pPr lvl="1">
              <a:buClr>
                <a:srgbClr val="ACD433"/>
              </a:buClr>
              <a:defRPr/>
            </a:pPr>
            <a:r>
              <a:rPr lang="en-US" sz="49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Excel</a:t>
            </a:r>
          </a:p>
          <a:p>
            <a:pPr lvl="0">
              <a:buClr>
                <a:srgbClr val="ACD433"/>
              </a:buClr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6302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BF49962-EE50-4CF9-9A35-EA120ABD2CBA}"/>
              </a:ext>
            </a:extLst>
          </p:cNvPr>
          <p:cNvSpPr txBox="1">
            <a:spLocks/>
          </p:cNvSpPr>
          <p:nvPr/>
        </p:nvSpPr>
        <p:spPr bwMode="gray">
          <a:xfrm>
            <a:off x="1154953" y="399555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>
              <a:defRPr/>
            </a:pPr>
            <a:r>
              <a:rPr lang="en-US" dirty="0">
                <a:solidFill>
                  <a:schemeClr val="tx1"/>
                </a:solidFill>
                <a:latin typeface="Century Gothic" panose="020B0502020202020204"/>
              </a:rPr>
              <a:t>Retro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B6C189-1B68-4F3C-BEC2-9CF4A7E20BBD}"/>
              </a:ext>
            </a:extLst>
          </p:cNvPr>
          <p:cNvSpPr txBox="1">
            <a:spLocks/>
          </p:cNvSpPr>
          <p:nvPr/>
        </p:nvSpPr>
        <p:spPr>
          <a:xfrm>
            <a:off x="1154954" y="1635071"/>
            <a:ext cx="9321899" cy="4384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967F3F3-FF96-4B58-A476-0F146F871737}"/>
              </a:ext>
            </a:extLst>
          </p:cNvPr>
          <p:cNvSpPr txBox="1">
            <a:spLocks/>
          </p:cNvSpPr>
          <p:nvPr/>
        </p:nvSpPr>
        <p:spPr>
          <a:xfrm>
            <a:off x="857928" y="1398509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BD6F71E-49BE-4EC7-81CE-1FD6EFE1DCBB}"/>
              </a:ext>
            </a:extLst>
          </p:cNvPr>
          <p:cNvSpPr txBox="1">
            <a:spLocks/>
          </p:cNvSpPr>
          <p:nvPr/>
        </p:nvSpPr>
        <p:spPr>
          <a:xfrm>
            <a:off x="857928" y="4562428"/>
            <a:ext cx="10052879" cy="1270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ACD433"/>
              </a:buClr>
              <a:defRPr/>
            </a:pPr>
            <a:r>
              <a:rPr lang="en-US" sz="28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Just kidding of course </a:t>
            </a:r>
          </a:p>
          <a:p>
            <a:pPr lvl="0">
              <a:buClr>
                <a:srgbClr val="ACD433"/>
              </a:buClr>
              <a:defRPr/>
            </a:pPr>
            <a:r>
              <a:rPr lang="en-US" sz="28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We can do better nowadays</a:t>
            </a:r>
          </a:p>
          <a:p>
            <a:pPr lvl="0">
              <a:buClr>
                <a:srgbClr val="ACD433"/>
              </a:buClr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99FA89-FAF9-4E00-8212-2F0BF56B7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808" y="513131"/>
            <a:ext cx="6358660" cy="391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1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5EABE82-127E-4CC8-867C-843E2043E93F}"/>
              </a:ext>
            </a:extLst>
          </p:cNvPr>
          <p:cNvSpPr txBox="1">
            <a:spLocks/>
          </p:cNvSpPr>
          <p:nvPr/>
        </p:nvSpPr>
        <p:spPr bwMode="gray">
          <a:xfrm>
            <a:off x="1097837" y="425863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normalizeH="0" baseline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entury Gothic" panose="020B0502020202020204"/>
                <a:ea typeface="+mj-ea"/>
                <a:cs typeface="+mj-cs"/>
              </a:rPr>
              <a:t>Agenda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DCE43D3-938B-4547-AB70-965FB2FF1931}"/>
              </a:ext>
            </a:extLst>
          </p:cNvPr>
          <p:cNvSpPr txBox="1">
            <a:spLocks/>
          </p:cNvSpPr>
          <p:nvPr/>
        </p:nvSpPr>
        <p:spPr>
          <a:xfrm>
            <a:off x="1097837" y="1655424"/>
            <a:ext cx="9252157" cy="4096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BED1304-433B-41B8-A274-7B5991B516B5}"/>
              </a:ext>
            </a:extLst>
          </p:cNvPr>
          <p:cNvSpPr txBox="1">
            <a:spLocks/>
          </p:cNvSpPr>
          <p:nvPr/>
        </p:nvSpPr>
        <p:spPr>
          <a:xfrm>
            <a:off x="857928" y="1398509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Tour of Stats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Common Techniques</a:t>
            </a:r>
          </a:p>
          <a:p>
            <a:pPr lvl="1"/>
            <a:r>
              <a:rPr lang="de-DE" dirty="0"/>
              <a:t>Excel</a:t>
            </a:r>
          </a:p>
          <a:p>
            <a:pPr lvl="1"/>
            <a:r>
              <a:rPr lang="de-DE" dirty="0"/>
              <a:t>MS Graph</a:t>
            </a:r>
          </a:p>
          <a:p>
            <a:pPr>
              <a:buClr>
                <a:srgbClr val="ACD433"/>
              </a:buClr>
              <a:defRPr/>
            </a:pPr>
            <a:r>
              <a:rPr lang="de-DE" dirty="0"/>
              <a:t>Containers</a:t>
            </a:r>
          </a:p>
          <a:p>
            <a:pPr>
              <a:buClr>
                <a:srgbClr val="ACD433"/>
              </a:buClr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TICK in my future</a:t>
            </a:r>
          </a:p>
        </p:txBody>
      </p:sp>
    </p:spTree>
    <p:extLst>
      <p:ext uri="{BB962C8B-B14F-4D97-AF65-F5344CB8AC3E}">
        <p14:creationId xmlns:p14="http://schemas.microsoft.com/office/powerpoint/2010/main" val="1724586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BF49962-EE50-4CF9-9A35-EA120ABD2CBA}"/>
              </a:ext>
            </a:extLst>
          </p:cNvPr>
          <p:cNvSpPr txBox="1">
            <a:spLocks/>
          </p:cNvSpPr>
          <p:nvPr/>
        </p:nvSpPr>
        <p:spPr bwMode="gray">
          <a:xfrm>
            <a:off x="1154953" y="399555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>
              <a:defRPr/>
            </a:pPr>
            <a:r>
              <a:rPr lang="en-US" dirty="0" err="1">
                <a:solidFill>
                  <a:schemeClr val="tx1"/>
                </a:solidFill>
                <a:latin typeface="Century Gothic" panose="020B0502020202020204"/>
              </a:rPr>
              <a:t>.Net</a:t>
            </a:r>
            <a:r>
              <a:rPr lang="en-US" dirty="0">
                <a:solidFill>
                  <a:schemeClr val="tx1"/>
                </a:solidFill>
                <a:latin typeface="Century Gothic" panose="020B0502020202020204"/>
              </a:rPr>
              <a:t> Chart Controls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B6C189-1B68-4F3C-BEC2-9CF4A7E20BBD}"/>
              </a:ext>
            </a:extLst>
          </p:cNvPr>
          <p:cNvSpPr txBox="1">
            <a:spLocks/>
          </p:cNvSpPr>
          <p:nvPr/>
        </p:nvSpPr>
        <p:spPr>
          <a:xfrm>
            <a:off x="1154954" y="1635071"/>
            <a:ext cx="9321899" cy="4384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967F3F3-FF96-4B58-A476-0F146F871737}"/>
              </a:ext>
            </a:extLst>
          </p:cNvPr>
          <p:cNvSpPr txBox="1">
            <a:spLocks/>
          </p:cNvSpPr>
          <p:nvPr/>
        </p:nvSpPr>
        <p:spPr>
          <a:xfrm>
            <a:off x="857928" y="1398509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BD6F71E-49BE-4EC7-81CE-1FD6EFE1DCBB}"/>
              </a:ext>
            </a:extLst>
          </p:cNvPr>
          <p:cNvSpPr txBox="1">
            <a:spLocks/>
          </p:cNvSpPr>
          <p:nvPr/>
        </p:nvSpPr>
        <p:spPr>
          <a:xfrm>
            <a:off x="986715" y="1635071"/>
            <a:ext cx="10052879" cy="1270861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ACD433"/>
              </a:buClr>
              <a:defRPr/>
            </a:pPr>
            <a:r>
              <a:rPr lang="en-US" sz="96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For </a:t>
            </a:r>
            <a:r>
              <a:rPr lang="en-US" sz="9600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ASP.Net</a:t>
            </a:r>
            <a:r>
              <a:rPr lang="en-US" sz="96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 pages or Windows Forms</a:t>
            </a:r>
          </a:p>
          <a:p>
            <a:pPr lvl="0">
              <a:buClr>
                <a:srgbClr val="ACD433"/>
              </a:buClr>
              <a:defRPr/>
            </a:pPr>
            <a:r>
              <a:rPr lang="en-US" sz="9600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PoshCharts</a:t>
            </a:r>
            <a:r>
              <a:rPr lang="en-US" sz="96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 by Boe Prox</a:t>
            </a:r>
          </a:p>
          <a:p>
            <a:pPr lvl="1">
              <a:buClr>
                <a:srgbClr val="ACD433"/>
              </a:buClr>
              <a:defRPr/>
            </a:pPr>
            <a:r>
              <a:rPr lang="en-US" sz="94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Number of Out- cmdlets</a:t>
            </a:r>
          </a:p>
          <a:p>
            <a:pPr lvl="0">
              <a:buClr>
                <a:srgbClr val="ACD433"/>
              </a:buClr>
              <a:defRPr/>
            </a:pPr>
            <a:r>
              <a:rPr lang="en-US" sz="96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No COM object</a:t>
            </a:r>
          </a:p>
          <a:p>
            <a:pPr lvl="0">
              <a:buClr>
                <a:srgbClr val="ACD433"/>
              </a:buClr>
              <a:defRPr/>
            </a:pPr>
            <a:r>
              <a:rPr lang="en-US" sz="96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Work in progress</a:t>
            </a:r>
          </a:p>
          <a:p>
            <a:pPr lvl="0">
              <a:buClr>
                <a:srgbClr val="ACD433"/>
              </a:buClr>
              <a:defRPr/>
            </a:pPr>
            <a:r>
              <a:rPr lang="en-US" sz="96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Community contributions welcome</a:t>
            </a:r>
          </a:p>
          <a:p>
            <a:pPr lvl="0">
              <a:buClr>
                <a:srgbClr val="ACD433"/>
              </a:buClr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948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B6C189-1B68-4F3C-BEC2-9CF4A7E20BBD}"/>
              </a:ext>
            </a:extLst>
          </p:cNvPr>
          <p:cNvSpPr txBox="1">
            <a:spLocks/>
          </p:cNvSpPr>
          <p:nvPr/>
        </p:nvSpPr>
        <p:spPr>
          <a:xfrm>
            <a:off x="297441" y="271220"/>
            <a:ext cx="10737352" cy="4384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>
              <a:spcBef>
                <a:spcPct val="20000"/>
              </a:spcBef>
              <a:buClrTx/>
              <a:buSzTx/>
              <a:buNone/>
            </a:pPr>
            <a:r>
              <a:rPr lang="en-US" sz="1400" dirty="0">
                <a:solidFill>
                  <a:srgbClr val="FF4500"/>
                </a:solidFill>
                <a:latin typeface="Lucida Console" panose="020B0609040504020204" pitchFamily="49" charset="0"/>
              </a:rPr>
              <a:t>$extract1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B0000"/>
                </a:solidFill>
                <a:latin typeface="Lucida Console" panose="020B0609040504020204" pitchFamily="49" charset="0"/>
              </a:rPr>
              <a:t>'D:\Stats\extract1.csv'</a:t>
            </a:r>
            <a:endParaRPr 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lvl="0" indent="0" defTabSz="914400">
              <a:spcBef>
                <a:spcPct val="20000"/>
              </a:spcBef>
              <a:buClrTx/>
              <a:buSzTx/>
              <a:buNone/>
            </a:pPr>
            <a:r>
              <a:rPr lang="en-US" sz="1400" dirty="0">
                <a:solidFill>
                  <a:srgbClr val="FF4500"/>
                </a:solidFill>
                <a:latin typeface="Lucida Console" panose="020B0609040504020204" pitchFamily="49" charset="0"/>
              </a:rPr>
              <a:t>$stat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B0000"/>
                </a:solidFill>
                <a:latin typeface="Lucida Console" panose="020B0609040504020204" pitchFamily="49" charset="0"/>
              </a:rPr>
              <a:t>'</a:t>
            </a:r>
            <a:r>
              <a:rPr lang="en-US" sz="14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cpu.usage.average</a:t>
            </a:r>
            <a:r>
              <a:rPr lang="en-US" sz="1400" dirty="0">
                <a:solidFill>
                  <a:srgbClr val="8B0000"/>
                </a:solidFill>
                <a:latin typeface="Lucida Console" panose="020B0609040504020204" pitchFamily="49" charset="0"/>
              </a:rPr>
              <a:t>'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  <a:p>
            <a:pPr marL="0" lvl="0" indent="0" defTabSz="914400">
              <a:spcBef>
                <a:spcPct val="20000"/>
              </a:spcBef>
              <a:buClrTx/>
              <a:buSzTx/>
              <a:buNone/>
            </a:pPr>
            <a:endParaRPr 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lvl="0" indent="0" defTabSz="914400">
              <a:spcBef>
                <a:spcPct val="20000"/>
              </a:spcBef>
              <a:buClrTx/>
              <a:buSzTx/>
              <a:buNone/>
            </a:pP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Import-Csv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000080"/>
                </a:solidFill>
                <a:latin typeface="Lucida Console" panose="020B0609040504020204" pitchFamily="49" charset="0"/>
              </a:rPr>
              <a:t>-Path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FF4500"/>
                </a:solidFill>
                <a:latin typeface="Lucida Console" panose="020B0609040504020204" pitchFamily="49" charset="0"/>
              </a:rPr>
              <a:t>$extract1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4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UseCulture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endParaRPr 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lvl="0" indent="0" defTabSz="914400">
              <a:spcBef>
                <a:spcPct val="20000"/>
              </a:spcBef>
              <a:buClrTx/>
              <a:buSzTx/>
              <a:buNone/>
            </a:pP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Where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  <a:r>
              <a:rPr lang="en-US" sz="1400" dirty="0">
                <a:solidFill>
                  <a:srgbClr val="FF4500"/>
                </a:solidFill>
                <a:latin typeface="Lucida Console" panose="020B0609040504020204" pitchFamily="49" charset="0"/>
              </a:rPr>
              <a:t>$_</a:t>
            </a:r>
            <a:r>
              <a:rPr lang="en-US" sz="1400" dirty="0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Entity </a:t>
            </a:r>
            <a:r>
              <a:rPr lang="en-US" sz="1400" dirty="0">
                <a:solidFill>
                  <a:srgbClr val="A9A9A9"/>
                </a:solidFill>
                <a:latin typeface="Lucida Console" panose="020B0609040504020204" pitchFamily="49" charset="0"/>
              </a:rPr>
              <a:t>-match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B0000"/>
                </a:solidFill>
                <a:latin typeface="Lucida Console" panose="020B0609040504020204" pitchFamily="49" charset="0"/>
              </a:rPr>
              <a:t>"^</a:t>
            </a:r>
            <a:r>
              <a:rPr lang="en-US" sz="14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esx</a:t>
            </a:r>
            <a:r>
              <a:rPr lang="en-US" sz="14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A9A9A9"/>
                </a:solidFill>
                <a:latin typeface="Lucida Console" panose="020B0609040504020204" pitchFamily="49" charset="0"/>
              </a:rPr>
              <a:t>-and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  <a:p>
            <a:pPr marL="0" lvl="0" indent="0" defTabSz="914400">
              <a:spcBef>
                <a:spcPct val="20000"/>
              </a:spcBef>
              <a:buClrTx/>
              <a:buSzTx/>
              <a:buNone/>
            </a:pP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  </a:t>
            </a:r>
            <a:r>
              <a:rPr lang="en-US" sz="1400" dirty="0">
                <a:solidFill>
                  <a:srgbClr val="FF4500"/>
                </a:solidFill>
                <a:latin typeface="Lucida Console" panose="020B0609040504020204" pitchFamily="49" charset="0"/>
              </a:rPr>
              <a:t>$_</a:t>
            </a:r>
            <a:r>
              <a:rPr lang="en-US" sz="1400" dirty="0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MetricId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A9A9A9"/>
                </a:solidFill>
                <a:latin typeface="Lucida Console" panose="020B0609040504020204" pitchFamily="49" charset="0"/>
              </a:rPr>
              <a:t>-</a:t>
            </a:r>
            <a:r>
              <a:rPr lang="en-US" sz="140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eq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FF4500"/>
                </a:solidFill>
                <a:latin typeface="Lucida Console" panose="020B0609040504020204" pitchFamily="49" charset="0"/>
              </a:rPr>
              <a:t>$stat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A9A9A9"/>
                </a:solidFill>
                <a:latin typeface="Lucida Console" panose="020B0609040504020204" pitchFamily="49" charset="0"/>
              </a:rPr>
              <a:t>-and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  <a:p>
            <a:pPr marL="0" lvl="0" indent="0" defTabSz="914400">
              <a:spcBef>
                <a:spcPct val="20000"/>
              </a:spcBef>
              <a:buClrTx/>
              <a:buSzTx/>
              <a:buNone/>
            </a:pP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  </a:t>
            </a:r>
            <a:r>
              <a:rPr lang="en-US" sz="1400" dirty="0">
                <a:solidFill>
                  <a:srgbClr val="FF4500"/>
                </a:solidFill>
                <a:latin typeface="Lucida Console" panose="020B0609040504020204" pitchFamily="49" charset="0"/>
              </a:rPr>
              <a:t>$_</a:t>
            </a:r>
            <a:r>
              <a:rPr lang="en-US" sz="1400" dirty="0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Instance </a:t>
            </a:r>
            <a:r>
              <a:rPr lang="en-US" sz="1400" dirty="0">
                <a:solidFill>
                  <a:srgbClr val="A9A9A9"/>
                </a:solidFill>
                <a:latin typeface="Lucida Console" panose="020B0609040504020204" pitchFamily="49" charset="0"/>
              </a:rPr>
              <a:t>-</a:t>
            </a:r>
            <a:r>
              <a:rPr lang="en-US" sz="140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eq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B0000"/>
                </a:solidFill>
                <a:latin typeface="Lucida Console" panose="020B0609040504020204" pitchFamily="49" charset="0"/>
              </a:rPr>
              <a:t>''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} </a:t>
            </a:r>
            <a:r>
              <a:rPr lang="en-US" sz="14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endParaRPr 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lvl="0" indent="0" defTabSz="914400">
              <a:spcBef>
                <a:spcPct val="20000"/>
              </a:spcBef>
              <a:buClrTx/>
              <a:buSzTx/>
              <a:buNone/>
            </a:pP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Sort-Object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000080"/>
                </a:solidFill>
                <a:latin typeface="Lucida Console" panose="020B0609040504020204" pitchFamily="49" charset="0"/>
              </a:rPr>
              <a:t>-Property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A2BE2"/>
                </a:solidFill>
                <a:latin typeface="Lucida Console" panose="020B0609040504020204" pitchFamily="49" charset="0"/>
              </a:rPr>
              <a:t>Timestamp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endParaRPr 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lvl="0" indent="0" defTabSz="914400">
              <a:spcBef>
                <a:spcPct val="20000"/>
              </a:spcBef>
              <a:buClrTx/>
              <a:buSzTx/>
              <a:buNone/>
            </a:pP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Group-Object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000080"/>
                </a:solidFill>
                <a:latin typeface="Lucida Console" panose="020B0609040504020204" pitchFamily="49" charset="0"/>
              </a:rPr>
              <a:t>-Property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A2BE2"/>
                </a:solidFill>
                <a:latin typeface="Lucida Console" panose="020B0609040504020204" pitchFamily="49" charset="0"/>
              </a:rPr>
              <a:t>Timestamp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  <a:p>
            <a:pPr marL="0" lvl="0" indent="0" defTabSz="914400">
              <a:spcBef>
                <a:spcPct val="20000"/>
              </a:spcBef>
              <a:buClrTx/>
              <a:buSzTx/>
              <a:buNone/>
            </a:pP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r>
              <a:rPr lang="en-US" sz="1400" dirty="0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endParaRPr 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lvl="0" indent="0" defTabSz="914400">
              <a:spcBef>
                <a:spcPct val="20000"/>
              </a:spcBef>
              <a:buClrTx/>
              <a:buSzTx/>
              <a:buNone/>
            </a:pP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@{N</a:t>
            </a:r>
            <a:r>
              <a:rPr lang="en-US" sz="14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400" dirty="0">
                <a:solidFill>
                  <a:srgbClr val="8B0000"/>
                </a:solidFill>
                <a:latin typeface="Lucida Console" panose="020B0609040504020204" pitchFamily="49" charset="0"/>
              </a:rPr>
              <a:t>"Pesx1"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;E</a:t>
            </a:r>
            <a:r>
              <a:rPr lang="en-US" sz="14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  <a:r>
              <a:rPr lang="en-US" sz="1400" dirty="0">
                <a:solidFill>
                  <a:srgbClr val="FF4500"/>
                </a:solidFill>
                <a:latin typeface="Lucida Console" panose="020B0609040504020204" pitchFamily="49" charset="0"/>
              </a:rPr>
              <a:t>$_</a:t>
            </a:r>
            <a:r>
              <a:rPr lang="en-US" sz="1400" dirty="0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Group </a:t>
            </a:r>
            <a:r>
              <a:rPr lang="en-US" sz="14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where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  <a:r>
              <a:rPr lang="en-US" sz="1400" dirty="0">
                <a:solidFill>
                  <a:srgbClr val="FF4500"/>
                </a:solidFill>
                <a:latin typeface="Lucida Console" panose="020B0609040504020204" pitchFamily="49" charset="0"/>
              </a:rPr>
              <a:t>$_</a:t>
            </a:r>
            <a:r>
              <a:rPr lang="en-US" sz="1400" dirty="0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Entity </a:t>
            </a:r>
            <a:r>
              <a:rPr lang="en-US" sz="1400" dirty="0">
                <a:solidFill>
                  <a:srgbClr val="A9A9A9"/>
                </a:solidFill>
                <a:latin typeface="Lucida Console" panose="020B0609040504020204" pitchFamily="49" charset="0"/>
              </a:rPr>
              <a:t>-match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B0000"/>
                </a:solidFill>
                <a:latin typeface="Lucida Console" panose="020B0609040504020204" pitchFamily="49" charset="0"/>
              </a:rPr>
              <a:t>"esx1"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} </a:t>
            </a:r>
            <a:r>
              <a:rPr lang="en-US" sz="14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  <a:p>
            <a:pPr marL="0" lvl="0" indent="0" defTabSz="914400">
              <a:spcBef>
                <a:spcPct val="20000"/>
              </a:spcBef>
              <a:buClrTx/>
              <a:buSzTx/>
              <a:buNone/>
            </a:pP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     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4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ExpandProperty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A2BE2"/>
                </a:solidFill>
                <a:latin typeface="Lucida Console" panose="020B0609040504020204" pitchFamily="49" charset="0"/>
              </a:rPr>
              <a:t>Value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}}</a:t>
            </a:r>
            <a:r>
              <a:rPr lang="en-US" sz="1400" dirty="0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endParaRPr 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lvl="0" indent="0" defTabSz="914400">
              <a:spcBef>
                <a:spcPct val="20000"/>
              </a:spcBef>
              <a:buClrTx/>
              <a:buSzTx/>
              <a:buNone/>
            </a:pP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@{N</a:t>
            </a:r>
            <a:r>
              <a:rPr lang="en-US" sz="14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400" dirty="0">
                <a:solidFill>
                  <a:srgbClr val="8B0000"/>
                </a:solidFill>
                <a:latin typeface="Lucida Console" panose="020B0609040504020204" pitchFamily="49" charset="0"/>
              </a:rPr>
              <a:t>"Pesx2"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;E</a:t>
            </a:r>
            <a:r>
              <a:rPr lang="en-US" sz="14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  <a:r>
              <a:rPr lang="en-US" sz="1400" dirty="0">
                <a:solidFill>
                  <a:srgbClr val="FF4500"/>
                </a:solidFill>
                <a:latin typeface="Lucida Console" panose="020B0609040504020204" pitchFamily="49" charset="0"/>
              </a:rPr>
              <a:t>$_</a:t>
            </a:r>
            <a:r>
              <a:rPr lang="en-US" sz="1400" dirty="0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Group </a:t>
            </a:r>
            <a:r>
              <a:rPr lang="en-US" sz="14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where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  <a:r>
              <a:rPr lang="en-US" sz="1400" dirty="0">
                <a:solidFill>
                  <a:srgbClr val="FF4500"/>
                </a:solidFill>
                <a:latin typeface="Lucida Console" panose="020B0609040504020204" pitchFamily="49" charset="0"/>
              </a:rPr>
              <a:t>$_</a:t>
            </a:r>
            <a:r>
              <a:rPr lang="en-US" sz="1400" dirty="0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Entity </a:t>
            </a:r>
            <a:r>
              <a:rPr lang="en-US" sz="1400" dirty="0">
                <a:solidFill>
                  <a:srgbClr val="A9A9A9"/>
                </a:solidFill>
                <a:latin typeface="Lucida Console" panose="020B0609040504020204" pitchFamily="49" charset="0"/>
              </a:rPr>
              <a:t>-match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B0000"/>
                </a:solidFill>
                <a:latin typeface="Lucida Console" panose="020B0609040504020204" pitchFamily="49" charset="0"/>
              </a:rPr>
              <a:t>"esx2"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} </a:t>
            </a:r>
            <a:r>
              <a:rPr lang="en-US" sz="14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  <a:p>
            <a:pPr marL="0" lvl="0" indent="0" defTabSz="914400">
              <a:spcBef>
                <a:spcPct val="20000"/>
              </a:spcBef>
              <a:buClrTx/>
              <a:buSzTx/>
              <a:buNone/>
            </a:pP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     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4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ExpandProperty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A2BE2"/>
                </a:solidFill>
                <a:latin typeface="Lucida Console" panose="020B0609040504020204" pitchFamily="49" charset="0"/>
              </a:rPr>
              <a:t>Value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}} </a:t>
            </a:r>
            <a:r>
              <a:rPr lang="en-US" sz="14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endParaRPr 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lvl="0" indent="0" defTabSz="914400">
              <a:spcBef>
                <a:spcPct val="20000"/>
              </a:spcBef>
              <a:buClrTx/>
              <a:buSzTx/>
              <a:buNone/>
            </a:pP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Out-</a:t>
            </a:r>
            <a:r>
              <a:rPr lang="en-US" sz="14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LineChart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4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XField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000080"/>
                </a:solidFill>
                <a:latin typeface="Lucida Console" panose="020B0609040504020204" pitchFamily="49" charset="0"/>
              </a:rPr>
              <a:t>-YField1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A2BE2"/>
                </a:solidFill>
                <a:latin typeface="Lucida Console" panose="020B0609040504020204" pitchFamily="49" charset="0"/>
              </a:rPr>
              <a:t>Pesx1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000080"/>
                </a:solidFill>
                <a:latin typeface="Lucida Console" panose="020B0609040504020204" pitchFamily="49" charset="0"/>
              </a:rPr>
              <a:t>-YField2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A2BE2"/>
                </a:solidFill>
                <a:latin typeface="Lucida Console" panose="020B0609040504020204" pitchFamily="49" charset="0"/>
              </a:rPr>
              <a:t>Pesx2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`</a:t>
            </a:r>
          </a:p>
          <a:p>
            <a:pPr marL="0" lvl="0" indent="0" defTabSz="914400">
              <a:spcBef>
                <a:spcPct val="20000"/>
              </a:spcBef>
              <a:buClrTx/>
              <a:buSzTx/>
              <a:buNone/>
            </a:pP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</a:t>
            </a:r>
            <a:r>
              <a:rPr lang="en-US" sz="1400" dirty="0">
                <a:solidFill>
                  <a:srgbClr val="000080"/>
                </a:solidFill>
                <a:latin typeface="Lucida Console" panose="020B0609040504020204" pitchFamily="49" charset="0"/>
              </a:rPr>
              <a:t>-Title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B0000"/>
                </a:solidFill>
                <a:latin typeface="Lucida Console" panose="020B0609040504020204" pitchFamily="49" charset="0"/>
              </a:rPr>
              <a:t>'</a:t>
            </a:r>
            <a:r>
              <a:rPr lang="en-US" sz="14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Avg</a:t>
            </a:r>
            <a:r>
              <a:rPr lang="en-US" sz="1400" dirty="0">
                <a:solidFill>
                  <a:srgbClr val="8B0000"/>
                </a:solidFill>
                <a:latin typeface="Lucida Console" panose="020B0609040504020204" pitchFamily="49" charset="0"/>
              </a:rPr>
              <a:t> CPU usage ESXi nodes'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967F3F3-FF96-4B58-A476-0F146F871737}"/>
              </a:ext>
            </a:extLst>
          </p:cNvPr>
          <p:cNvSpPr txBox="1">
            <a:spLocks/>
          </p:cNvSpPr>
          <p:nvPr/>
        </p:nvSpPr>
        <p:spPr>
          <a:xfrm>
            <a:off x="857928" y="1398509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EF6E28-4DE6-425D-BDB8-635BA5E42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8520" y="3195236"/>
            <a:ext cx="5222988" cy="355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36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BF49962-EE50-4CF9-9A35-EA120ABD2CBA}"/>
              </a:ext>
            </a:extLst>
          </p:cNvPr>
          <p:cNvSpPr txBox="1">
            <a:spLocks/>
          </p:cNvSpPr>
          <p:nvPr/>
        </p:nvSpPr>
        <p:spPr bwMode="gray">
          <a:xfrm>
            <a:off x="1154953" y="399555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>
              <a:defRPr/>
            </a:pPr>
            <a:r>
              <a:rPr lang="en-US" dirty="0">
                <a:solidFill>
                  <a:schemeClr val="tx1"/>
                </a:solidFill>
                <a:latin typeface="Century Gothic" panose="020B0502020202020204"/>
              </a:rPr>
              <a:t>Excel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B6C189-1B68-4F3C-BEC2-9CF4A7E20BBD}"/>
              </a:ext>
            </a:extLst>
          </p:cNvPr>
          <p:cNvSpPr txBox="1">
            <a:spLocks/>
          </p:cNvSpPr>
          <p:nvPr/>
        </p:nvSpPr>
        <p:spPr>
          <a:xfrm>
            <a:off x="1154954" y="1635071"/>
            <a:ext cx="9321899" cy="4384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967F3F3-FF96-4B58-A476-0F146F871737}"/>
              </a:ext>
            </a:extLst>
          </p:cNvPr>
          <p:cNvSpPr txBox="1">
            <a:spLocks/>
          </p:cNvSpPr>
          <p:nvPr/>
        </p:nvSpPr>
        <p:spPr>
          <a:xfrm>
            <a:off x="857928" y="1398509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BD6F71E-49BE-4EC7-81CE-1FD6EFE1DCBB}"/>
              </a:ext>
            </a:extLst>
          </p:cNvPr>
          <p:cNvSpPr txBox="1">
            <a:spLocks/>
          </p:cNvSpPr>
          <p:nvPr/>
        </p:nvSpPr>
        <p:spPr>
          <a:xfrm>
            <a:off x="986715" y="1417695"/>
            <a:ext cx="10052879" cy="1720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ACD433"/>
              </a:buClr>
              <a:defRPr/>
            </a:pPr>
            <a:r>
              <a:rPr lang="en-US" sz="96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Doug Finke‘s </a:t>
            </a:r>
            <a:r>
              <a:rPr lang="en-US" sz="9600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ImportExcel</a:t>
            </a:r>
            <a:endParaRPr lang="en-US" sz="9600" dirty="0">
              <a:solidFill>
                <a:sysClr val="windowText" lastClr="000000">
                  <a:lumMod val="75000"/>
                  <a:lumOff val="25000"/>
                </a:sysClr>
              </a:solidFill>
              <a:latin typeface="Century Gothic" panose="020B0502020202020204"/>
            </a:endParaRPr>
          </a:p>
          <a:p>
            <a:pPr lvl="1">
              <a:buClr>
                <a:srgbClr val="ACD433"/>
              </a:buClr>
              <a:defRPr/>
            </a:pPr>
            <a:r>
              <a:rPr lang="en-US" sz="94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Does NOT require Excel to be installed</a:t>
            </a:r>
          </a:p>
          <a:p>
            <a:pPr lvl="1">
              <a:buClr>
                <a:srgbClr val="ACD433"/>
              </a:buClr>
              <a:defRPr/>
            </a:pPr>
            <a:r>
              <a:rPr lang="en-US" sz="94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Don‘t bother with COM objects</a:t>
            </a:r>
          </a:p>
          <a:p>
            <a:pPr lvl="1">
              <a:buClr>
                <a:srgbClr val="ACD433"/>
              </a:buClr>
              <a:defRPr/>
            </a:pPr>
            <a:r>
              <a:rPr lang="en-US" sz="94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Don‘t bother with counting cells</a:t>
            </a:r>
          </a:p>
          <a:p>
            <a:pPr lvl="0">
              <a:buClr>
                <a:srgbClr val="ACD433"/>
              </a:buClr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476E5F9-1847-40B3-B0D7-6D0E31EF5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717" y="3161490"/>
            <a:ext cx="4635642" cy="342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2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B6C189-1B68-4F3C-BEC2-9CF4A7E20BBD}"/>
              </a:ext>
            </a:extLst>
          </p:cNvPr>
          <p:cNvSpPr txBox="1">
            <a:spLocks/>
          </p:cNvSpPr>
          <p:nvPr/>
        </p:nvSpPr>
        <p:spPr>
          <a:xfrm>
            <a:off x="297441" y="271221"/>
            <a:ext cx="10737352" cy="2373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>
              <a:spcBef>
                <a:spcPct val="20000"/>
              </a:spcBef>
              <a:buClrTx/>
              <a:buSzTx/>
              <a:buNone/>
            </a:pPr>
            <a:r>
              <a:rPr lang="en-US" sz="1700" dirty="0">
                <a:solidFill>
                  <a:srgbClr val="FF4500"/>
                </a:solidFill>
                <a:latin typeface="Lucida Console" panose="020B0609040504020204" pitchFamily="49" charset="0"/>
              </a:rPr>
              <a:t>$extract1</a:t>
            </a:r>
            <a:r>
              <a:rPr lang="en-US" sz="17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7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7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700" dirty="0">
                <a:solidFill>
                  <a:srgbClr val="8B0000"/>
                </a:solidFill>
                <a:latin typeface="Lucida Console" panose="020B0609040504020204" pitchFamily="49" charset="0"/>
              </a:rPr>
              <a:t>'D:\Stats\extract1.csv'</a:t>
            </a:r>
            <a:endParaRPr lang="en-US" sz="17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lvl="0" indent="0" defTabSz="914400">
              <a:spcBef>
                <a:spcPct val="20000"/>
              </a:spcBef>
              <a:buClrTx/>
              <a:buSzTx/>
              <a:buNone/>
            </a:pPr>
            <a:r>
              <a:rPr lang="en-US" sz="1700" dirty="0">
                <a:solidFill>
                  <a:srgbClr val="FF4500"/>
                </a:solidFill>
                <a:latin typeface="Lucida Console" panose="020B0609040504020204" pitchFamily="49" charset="0"/>
              </a:rPr>
              <a:t>$file</a:t>
            </a:r>
            <a:r>
              <a:rPr lang="en-US" sz="17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7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7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700" dirty="0">
                <a:solidFill>
                  <a:srgbClr val="8B0000"/>
                </a:solidFill>
                <a:latin typeface="Lucida Console" panose="020B0609040504020204" pitchFamily="49" charset="0"/>
              </a:rPr>
              <a:t>'D:\Stats\test.xlsx'</a:t>
            </a:r>
            <a:r>
              <a:rPr lang="en-US" sz="17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  <a:p>
            <a:pPr marL="0" lvl="0" indent="0" defTabSz="914400">
              <a:spcBef>
                <a:spcPct val="20000"/>
              </a:spcBef>
              <a:buClrTx/>
              <a:buSzTx/>
              <a:buNone/>
            </a:pPr>
            <a:endParaRPr lang="en-US" sz="17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lvl="0" indent="0" defTabSz="914400">
              <a:spcBef>
                <a:spcPct val="20000"/>
              </a:spcBef>
              <a:buClrTx/>
              <a:buSzTx/>
              <a:buNone/>
            </a:pPr>
            <a:r>
              <a:rPr lang="en-US" sz="1700" dirty="0">
                <a:solidFill>
                  <a:srgbClr val="0000FF"/>
                </a:solidFill>
                <a:latin typeface="Lucida Console" panose="020B0609040504020204" pitchFamily="49" charset="0"/>
              </a:rPr>
              <a:t>Import-Csv</a:t>
            </a:r>
            <a:r>
              <a:rPr lang="en-US" sz="17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700" dirty="0">
                <a:solidFill>
                  <a:srgbClr val="000080"/>
                </a:solidFill>
                <a:latin typeface="Lucida Console" panose="020B0609040504020204" pitchFamily="49" charset="0"/>
              </a:rPr>
              <a:t>-Path</a:t>
            </a:r>
            <a:r>
              <a:rPr lang="en-US" sz="17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700" dirty="0">
                <a:solidFill>
                  <a:srgbClr val="FF4500"/>
                </a:solidFill>
                <a:latin typeface="Lucida Console" panose="020B0609040504020204" pitchFamily="49" charset="0"/>
              </a:rPr>
              <a:t>$extract1</a:t>
            </a:r>
            <a:r>
              <a:rPr lang="en-US" sz="17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7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7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UseCulture</a:t>
            </a:r>
            <a:r>
              <a:rPr lang="en-US" sz="17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7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endParaRPr lang="en-US" sz="17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lvl="0" indent="0" defTabSz="914400">
              <a:spcBef>
                <a:spcPct val="20000"/>
              </a:spcBef>
              <a:buClrTx/>
              <a:buSzTx/>
              <a:buNone/>
            </a:pPr>
            <a:r>
              <a:rPr lang="en-US" sz="1700" dirty="0">
                <a:solidFill>
                  <a:srgbClr val="0000FF"/>
                </a:solidFill>
                <a:latin typeface="Lucida Console" panose="020B0609040504020204" pitchFamily="49" charset="0"/>
              </a:rPr>
              <a:t>Select</a:t>
            </a:r>
            <a:r>
              <a:rPr lang="en-US" sz="17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700" dirty="0">
                <a:solidFill>
                  <a:srgbClr val="000080"/>
                </a:solidFill>
                <a:latin typeface="Lucida Console" panose="020B0609040504020204" pitchFamily="49" charset="0"/>
              </a:rPr>
              <a:t>-First</a:t>
            </a:r>
            <a:r>
              <a:rPr lang="en-US" sz="17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700" dirty="0">
                <a:solidFill>
                  <a:srgbClr val="800080"/>
                </a:solidFill>
                <a:latin typeface="Lucida Console" panose="020B0609040504020204" pitchFamily="49" charset="0"/>
              </a:rPr>
              <a:t>20</a:t>
            </a:r>
            <a:r>
              <a:rPr lang="en-US" sz="17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700" dirty="0">
                <a:solidFill>
                  <a:srgbClr val="000080"/>
                </a:solidFill>
                <a:latin typeface="Lucida Console" panose="020B0609040504020204" pitchFamily="49" charset="0"/>
              </a:rPr>
              <a:t>-Property</a:t>
            </a:r>
            <a:r>
              <a:rPr lang="en-US" sz="17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700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Timestamp</a:t>
            </a:r>
            <a:r>
              <a:rPr lang="en-US" sz="170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r>
              <a:rPr lang="en-US" sz="1700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Entity</a:t>
            </a:r>
            <a:r>
              <a:rPr lang="en-US" sz="170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r>
              <a:rPr lang="en-US" sz="1700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MetricId</a:t>
            </a:r>
            <a:r>
              <a:rPr lang="en-US" sz="170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r>
              <a:rPr lang="en-US" sz="1700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Value</a:t>
            </a:r>
            <a:r>
              <a:rPr lang="en-US" sz="17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7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endParaRPr lang="en-US" sz="17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lvl="0" indent="0" defTabSz="914400">
              <a:spcBef>
                <a:spcPct val="20000"/>
              </a:spcBef>
              <a:buClrTx/>
              <a:buSzTx/>
              <a:buNone/>
            </a:pPr>
            <a:r>
              <a:rPr lang="en-US" sz="1700" dirty="0">
                <a:solidFill>
                  <a:srgbClr val="0000FF"/>
                </a:solidFill>
                <a:latin typeface="Lucida Console" panose="020B0609040504020204" pitchFamily="49" charset="0"/>
              </a:rPr>
              <a:t>Export-Excel</a:t>
            </a:r>
            <a:r>
              <a:rPr lang="en-US" sz="17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700" dirty="0">
                <a:solidFill>
                  <a:srgbClr val="000080"/>
                </a:solidFill>
                <a:latin typeface="Lucida Console" panose="020B0609040504020204" pitchFamily="49" charset="0"/>
              </a:rPr>
              <a:t>-Path</a:t>
            </a:r>
            <a:r>
              <a:rPr lang="en-US" sz="17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700" dirty="0">
                <a:solidFill>
                  <a:srgbClr val="FF4500"/>
                </a:solidFill>
                <a:latin typeface="Lucida Console" panose="020B0609040504020204" pitchFamily="49" charset="0"/>
              </a:rPr>
              <a:t>$file</a:t>
            </a:r>
            <a:r>
              <a:rPr lang="en-US" sz="17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7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7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WorkSheetname</a:t>
            </a:r>
            <a:r>
              <a:rPr lang="en-US" sz="17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700" dirty="0">
                <a:solidFill>
                  <a:srgbClr val="8A2BE2"/>
                </a:solidFill>
                <a:latin typeface="Lucida Console" panose="020B0609040504020204" pitchFamily="49" charset="0"/>
              </a:rPr>
              <a:t>Test1</a:t>
            </a:r>
            <a:r>
              <a:rPr lang="en-US" sz="1700" dirty="0">
                <a:solidFill>
                  <a:prstClr val="black"/>
                </a:solidFill>
                <a:latin typeface="Lucida Console" panose="020B0609040504020204" pitchFamily="49" charset="0"/>
              </a:rPr>
              <a:t> `</a:t>
            </a:r>
          </a:p>
          <a:p>
            <a:pPr marL="0" lvl="0" indent="0" defTabSz="914400">
              <a:spcBef>
                <a:spcPct val="20000"/>
              </a:spcBef>
              <a:buClrTx/>
              <a:buSzTx/>
              <a:buNone/>
            </a:pPr>
            <a:r>
              <a:rPr lang="en-US" sz="1700" dirty="0">
                <a:solidFill>
                  <a:prstClr val="black"/>
                </a:solidFill>
                <a:latin typeface="Lucida Console" panose="020B0609040504020204" pitchFamily="49" charset="0"/>
              </a:rPr>
              <a:t>   </a:t>
            </a:r>
            <a:r>
              <a:rPr lang="en-US" sz="17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7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AutoSize</a:t>
            </a:r>
            <a:r>
              <a:rPr lang="en-US" sz="17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700" dirty="0">
                <a:solidFill>
                  <a:srgbClr val="000080"/>
                </a:solidFill>
                <a:latin typeface="Lucida Console" panose="020B0609040504020204" pitchFamily="49" charset="0"/>
              </a:rPr>
              <a:t>-AutoFilter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967F3F3-FF96-4B58-A476-0F146F871737}"/>
              </a:ext>
            </a:extLst>
          </p:cNvPr>
          <p:cNvSpPr txBox="1">
            <a:spLocks/>
          </p:cNvSpPr>
          <p:nvPr/>
        </p:nvSpPr>
        <p:spPr>
          <a:xfrm>
            <a:off x="857928" y="1398509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892FF7-B66D-4014-97AA-DFE914EDE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730" y="2541722"/>
            <a:ext cx="5426376" cy="404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06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B6C189-1B68-4F3C-BEC2-9CF4A7E20BBD}"/>
              </a:ext>
            </a:extLst>
          </p:cNvPr>
          <p:cNvSpPr txBox="1">
            <a:spLocks/>
          </p:cNvSpPr>
          <p:nvPr/>
        </p:nvSpPr>
        <p:spPr>
          <a:xfrm>
            <a:off x="297441" y="271221"/>
            <a:ext cx="10737352" cy="311516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>
              <a:spcBef>
                <a:spcPct val="20000"/>
              </a:spcBef>
              <a:buClrTx/>
              <a:buSzTx/>
              <a:buNone/>
            </a:pPr>
            <a:r>
              <a:rPr lang="en-US" sz="2500" dirty="0">
                <a:solidFill>
                  <a:srgbClr val="FF4500"/>
                </a:solidFill>
                <a:latin typeface="Lucida Console" panose="020B0609040504020204" pitchFamily="49" charset="0"/>
              </a:rPr>
              <a:t>$extract1</a:t>
            </a:r>
            <a:r>
              <a:rPr lang="en-US" sz="25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5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25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500" dirty="0">
                <a:solidFill>
                  <a:srgbClr val="8B0000"/>
                </a:solidFill>
                <a:latin typeface="Lucida Console" panose="020B0609040504020204" pitchFamily="49" charset="0"/>
              </a:rPr>
              <a:t>'D:\Stats\extract1.csv'</a:t>
            </a:r>
            <a:endParaRPr lang="en-US" sz="25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lvl="0" indent="0" defTabSz="914400">
              <a:spcBef>
                <a:spcPct val="20000"/>
              </a:spcBef>
              <a:buClrTx/>
              <a:buSzTx/>
              <a:buNone/>
            </a:pPr>
            <a:r>
              <a:rPr lang="en-US" sz="2500" dirty="0">
                <a:solidFill>
                  <a:srgbClr val="FF4500"/>
                </a:solidFill>
                <a:latin typeface="Lucida Console" panose="020B0609040504020204" pitchFamily="49" charset="0"/>
              </a:rPr>
              <a:t>$file</a:t>
            </a:r>
            <a:r>
              <a:rPr lang="en-US" sz="25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5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25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500" dirty="0">
                <a:solidFill>
                  <a:srgbClr val="8B0000"/>
                </a:solidFill>
                <a:latin typeface="Lucida Console" panose="020B0609040504020204" pitchFamily="49" charset="0"/>
              </a:rPr>
              <a:t>'D:\Stats\test.xlsx'</a:t>
            </a:r>
            <a:endParaRPr lang="en-US" sz="25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lvl="0" indent="0" defTabSz="914400">
              <a:spcBef>
                <a:spcPct val="20000"/>
              </a:spcBef>
              <a:buClrTx/>
              <a:buSzTx/>
              <a:buNone/>
            </a:pPr>
            <a:r>
              <a:rPr lang="en-US" sz="25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25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vmName</a:t>
            </a:r>
            <a:r>
              <a:rPr lang="en-US" sz="25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5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25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500" dirty="0">
                <a:solidFill>
                  <a:srgbClr val="8B0000"/>
                </a:solidFill>
                <a:latin typeface="Lucida Console" panose="020B0609040504020204" pitchFamily="49" charset="0"/>
              </a:rPr>
              <a:t>'stress2'</a:t>
            </a:r>
            <a:endParaRPr lang="en-US" sz="25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lvl="0" indent="0" defTabSz="914400">
              <a:spcBef>
                <a:spcPct val="20000"/>
              </a:spcBef>
              <a:buClrTx/>
              <a:buSzTx/>
              <a:buNone/>
            </a:pPr>
            <a:r>
              <a:rPr lang="en-US" sz="2500" dirty="0">
                <a:solidFill>
                  <a:srgbClr val="FF4500"/>
                </a:solidFill>
                <a:latin typeface="Lucida Console" panose="020B0609040504020204" pitchFamily="49" charset="0"/>
              </a:rPr>
              <a:t>$stat</a:t>
            </a:r>
            <a:r>
              <a:rPr lang="en-US" sz="25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5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25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500" dirty="0">
                <a:solidFill>
                  <a:srgbClr val="8B0000"/>
                </a:solidFill>
                <a:latin typeface="Lucida Console" panose="020B0609040504020204" pitchFamily="49" charset="0"/>
              </a:rPr>
              <a:t>'</a:t>
            </a:r>
            <a:r>
              <a:rPr lang="en-US" sz="25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cpu.usage.average</a:t>
            </a:r>
            <a:r>
              <a:rPr lang="en-US" sz="2500" dirty="0">
                <a:solidFill>
                  <a:srgbClr val="8B0000"/>
                </a:solidFill>
                <a:latin typeface="Lucida Console" panose="020B0609040504020204" pitchFamily="49" charset="0"/>
              </a:rPr>
              <a:t>'</a:t>
            </a:r>
            <a:r>
              <a:rPr lang="en-US" sz="25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  <a:p>
            <a:pPr marL="0" lvl="0" indent="0" defTabSz="914400">
              <a:spcBef>
                <a:spcPct val="20000"/>
              </a:spcBef>
              <a:buClrTx/>
              <a:buSzTx/>
              <a:buNone/>
            </a:pPr>
            <a:endParaRPr lang="en-US" sz="25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lvl="0" indent="0" defTabSz="914400">
              <a:spcBef>
                <a:spcPct val="20000"/>
              </a:spcBef>
              <a:buClrTx/>
              <a:buSzTx/>
              <a:buNone/>
            </a:pPr>
            <a:r>
              <a:rPr lang="en-US" sz="2500" dirty="0">
                <a:solidFill>
                  <a:srgbClr val="0000FF"/>
                </a:solidFill>
                <a:latin typeface="Lucida Console" panose="020B0609040504020204" pitchFamily="49" charset="0"/>
              </a:rPr>
              <a:t>Import-Csv</a:t>
            </a:r>
            <a:r>
              <a:rPr lang="en-US" sz="25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500" dirty="0">
                <a:solidFill>
                  <a:srgbClr val="000080"/>
                </a:solidFill>
                <a:latin typeface="Lucida Console" panose="020B0609040504020204" pitchFamily="49" charset="0"/>
              </a:rPr>
              <a:t>-Path</a:t>
            </a:r>
            <a:r>
              <a:rPr lang="en-US" sz="25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500" dirty="0">
                <a:solidFill>
                  <a:srgbClr val="FF4500"/>
                </a:solidFill>
                <a:latin typeface="Lucida Console" panose="020B0609040504020204" pitchFamily="49" charset="0"/>
              </a:rPr>
              <a:t>$extract1</a:t>
            </a:r>
            <a:r>
              <a:rPr lang="en-US" sz="25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5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25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UseCulture</a:t>
            </a:r>
            <a:r>
              <a:rPr lang="en-US" sz="25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5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endParaRPr lang="en-US" sz="25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lvl="0" indent="0" defTabSz="914400">
              <a:spcBef>
                <a:spcPct val="20000"/>
              </a:spcBef>
              <a:buClrTx/>
              <a:buSzTx/>
              <a:buNone/>
            </a:pPr>
            <a:r>
              <a:rPr lang="en-US" sz="2500" dirty="0">
                <a:solidFill>
                  <a:srgbClr val="0000FF"/>
                </a:solidFill>
                <a:latin typeface="Lucida Console" panose="020B0609040504020204" pitchFamily="49" charset="0"/>
              </a:rPr>
              <a:t>where</a:t>
            </a:r>
            <a:r>
              <a:rPr lang="en-US" sz="2500" dirty="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  <a:r>
              <a:rPr lang="en-US" sz="2500" dirty="0">
                <a:solidFill>
                  <a:srgbClr val="FF4500"/>
                </a:solidFill>
                <a:latin typeface="Lucida Console" panose="020B0609040504020204" pitchFamily="49" charset="0"/>
              </a:rPr>
              <a:t>$_</a:t>
            </a:r>
            <a:r>
              <a:rPr lang="en-US" sz="2500" dirty="0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2500" dirty="0">
                <a:solidFill>
                  <a:prstClr val="black"/>
                </a:solidFill>
                <a:latin typeface="Lucida Console" panose="020B0609040504020204" pitchFamily="49" charset="0"/>
              </a:rPr>
              <a:t>Entity </a:t>
            </a:r>
            <a:r>
              <a:rPr lang="en-US" sz="2500" dirty="0">
                <a:solidFill>
                  <a:srgbClr val="A9A9A9"/>
                </a:solidFill>
                <a:latin typeface="Lucida Console" panose="020B0609040504020204" pitchFamily="49" charset="0"/>
              </a:rPr>
              <a:t>-</a:t>
            </a:r>
            <a:r>
              <a:rPr lang="en-US" sz="250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eq</a:t>
            </a:r>
            <a:r>
              <a:rPr lang="en-US" sz="25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5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25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vmName</a:t>
            </a:r>
            <a:r>
              <a:rPr lang="en-US" sz="25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500" dirty="0">
                <a:solidFill>
                  <a:srgbClr val="A9A9A9"/>
                </a:solidFill>
                <a:latin typeface="Lucida Console" panose="020B0609040504020204" pitchFamily="49" charset="0"/>
              </a:rPr>
              <a:t>-and</a:t>
            </a:r>
            <a:r>
              <a:rPr lang="en-US" sz="25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500" dirty="0">
                <a:solidFill>
                  <a:srgbClr val="FF4500"/>
                </a:solidFill>
                <a:latin typeface="Lucida Console" panose="020B0609040504020204" pitchFamily="49" charset="0"/>
              </a:rPr>
              <a:t>$_</a:t>
            </a:r>
            <a:r>
              <a:rPr lang="en-US" sz="2500" dirty="0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25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MetricId</a:t>
            </a:r>
            <a:r>
              <a:rPr lang="en-US" sz="25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500" dirty="0">
                <a:solidFill>
                  <a:srgbClr val="A9A9A9"/>
                </a:solidFill>
                <a:latin typeface="Lucida Console" panose="020B0609040504020204" pitchFamily="49" charset="0"/>
              </a:rPr>
              <a:t>-</a:t>
            </a:r>
            <a:r>
              <a:rPr lang="en-US" sz="250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eq</a:t>
            </a:r>
            <a:r>
              <a:rPr lang="en-US" sz="25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500" dirty="0">
                <a:solidFill>
                  <a:srgbClr val="FF4500"/>
                </a:solidFill>
                <a:latin typeface="Lucida Console" panose="020B0609040504020204" pitchFamily="49" charset="0"/>
              </a:rPr>
              <a:t>$stat</a:t>
            </a:r>
            <a:r>
              <a:rPr lang="en-US" sz="2500" dirty="0">
                <a:solidFill>
                  <a:prstClr val="black"/>
                </a:solidFill>
                <a:latin typeface="Lucida Console" panose="020B0609040504020204" pitchFamily="49" charset="0"/>
              </a:rPr>
              <a:t>} </a:t>
            </a:r>
            <a:r>
              <a:rPr lang="en-US" sz="25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endParaRPr lang="en-US" sz="25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lvl="0" indent="0" defTabSz="914400">
              <a:spcBef>
                <a:spcPct val="20000"/>
              </a:spcBef>
              <a:buClrTx/>
              <a:buSzTx/>
              <a:buNone/>
            </a:pPr>
            <a:r>
              <a:rPr lang="en-US" sz="2500" dirty="0">
                <a:solidFill>
                  <a:srgbClr val="0000FF"/>
                </a:solidFill>
                <a:latin typeface="Lucida Console" panose="020B0609040504020204" pitchFamily="49" charset="0"/>
              </a:rPr>
              <a:t>Group-Object</a:t>
            </a:r>
            <a:r>
              <a:rPr lang="en-US" sz="25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500" dirty="0">
                <a:solidFill>
                  <a:srgbClr val="000080"/>
                </a:solidFill>
                <a:latin typeface="Lucida Console" panose="020B0609040504020204" pitchFamily="49" charset="0"/>
              </a:rPr>
              <a:t>-Property</a:t>
            </a:r>
            <a:r>
              <a:rPr lang="en-US" sz="2500" dirty="0">
                <a:solidFill>
                  <a:prstClr val="black"/>
                </a:solidFill>
                <a:latin typeface="Lucida Console" panose="020B0609040504020204" pitchFamily="49" charset="0"/>
              </a:rPr>
              <a:t> {(</a:t>
            </a:r>
            <a:r>
              <a:rPr lang="en-US" sz="2500" dirty="0">
                <a:solidFill>
                  <a:srgbClr val="A9A9A9"/>
                </a:solidFill>
                <a:latin typeface="Lucida Console" panose="020B0609040504020204" pitchFamily="49" charset="0"/>
              </a:rPr>
              <a:t>[</a:t>
            </a:r>
            <a:r>
              <a:rPr lang="en-US" sz="2500" dirty="0" err="1">
                <a:solidFill>
                  <a:srgbClr val="008080"/>
                </a:solidFill>
                <a:latin typeface="Lucida Console" panose="020B0609040504020204" pitchFamily="49" charset="0"/>
              </a:rPr>
              <a:t>DateTime</a:t>
            </a:r>
            <a:r>
              <a:rPr lang="en-US" sz="2500" dirty="0">
                <a:solidFill>
                  <a:srgbClr val="A9A9A9"/>
                </a:solidFill>
                <a:latin typeface="Lucida Console" panose="020B0609040504020204" pitchFamily="49" charset="0"/>
              </a:rPr>
              <a:t>]</a:t>
            </a:r>
            <a:r>
              <a:rPr lang="en-US" sz="2500" dirty="0">
                <a:solidFill>
                  <a:srgbClr val="FF4500"/>
                </a:solidFill>
                <a:latin typeface="Lucida Console" panose="020B0609040504020204" pitchFamily="49" charset="0"/>
              </a:rPr>
              <a:t>$_</a:t>
            </a:r>
            <a:r>
              <a:rPr lang="en-US" sz="2500" dirty="0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2500" dirty="0">
                <a:solidFill>
                  <a:prstClr val="black"/>
                </a:solidFill>
                <a:latin typeface="Lucida Console" panose="020B0609040504020204" pitchFamily="49" charset="0"/>
              </a:rPr>
              <a:t>Timestamp)</a:t>
            </a:r>
            <a:r>
              <a:rPr lang="en-US" sz="2500" dirty="0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2500" dirty="0">
                <a:solidFill>
                  <a:prstClr val="black"/>
                </a:solidFill>
                <a:latin typeface="Lucida Console" panose="020B0609040504020204" pitchFamily="49" charset="0"/>
              </a:rPr>
              <a:t>Minute} </a:t>
            </a:r>
            <a:r>
              <a:rPr lang="en-US" sz="25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endParaRPr lang="en-US" sz="25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lvl="0" indent="0" defTabSz="914400">
              <a:spcBef>
                <a:spcPct val="20000"/>
              </a:spcBef>
              <a:buClrTx/>
              <a:buSzTx/>
              <a:buNone/>
            </a:pPr>
            <a:r>
              <a:rPr lang="en-US" sz="2500" dirty="0">
                <a:solidFill>
                  <a:srgbClr val="0000FF"/>
                </a:solidFill>
                <a:latin typeface="Lucida Console" panose="020B0609040504020204" pitchFamily="49" charset="0"/>
              </a:rPr>
              <a:t>Sort-Object</a:t>
            </a:r>
            <a:r>
              <a:rPr lang="en-US" sz="25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500" dirty="0">
                <a:solidFill>
                  <a:srgbClr val="000080"/>
                </a:solidFill>
                <a:latin typeface="Lucida Console" panose="020B0609040504020204" pitchFamily="49" charset="0"/>
              </a:rPr>
              <a:t>-Property</a:t>
            </a:r>
            <a:r>
              <a:rPr lang="en-US" sz="25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500" dirty="0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r>
              <a:rPr lang="en-US" sz="25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5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endParaRPr lang="en-US" sz="25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lvl="0" indent="0" defTabSz="914400">
              <a:spcBef>
                <a:spcPct val="20000"/>
              </a:spcBef>
              <a:buClrTx/>
              <a:buSzTx/>
              <a:buNone/>
            </a:pPr>
            <a:r>
              <a:rPr lang="en-US" sz="2500" dirty="0">
                <a:solidFill>
                  <a:srgbClr val="0000FF"/>
                </a:solidFill>
                <a:latin typeface="Lucida Console" panose="020B0609040504020204" pitchFamily="49" charset="0"/>
              </a:rPr>
              <a:t>Select</a:t>
            </a:r>
            <a:r>
              <a:rPr lang="en-US" sz="2500" dirty="0">
                <a:solidFill>
                  <a:prstClr val="black"/>
                </a:solidFill>
                <a:latin typeface="Lucida Console" panose="020B0609040504020204" pitchFamily="49" charset="0"/>
              </a:rPr>
              <a:t> @{N</a:t>
            </a:r>
            <a:r>
              <a:rPr lang="en-US" sz="25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2500" dirty="0">
                <a:solidFill>
                  <a:srgbClr val="8B0000"/>
                </a:solidFill>
                <a:latin typeface="Lucida Console" panose="020B0609040504020204" pitchFamily="49" charset="0"/>
              </a:rPr>
              <a:t>'VM'</a:t>
            </a:r>
            <a:r>
              <a:rPr lang="en-US" sz="2500" dirty="0">
                <a:solidFill>
                  <a:prstClr val="black"/>
                </a:solidFill>
                <a:latin typeface="Lucida Console" panose="020B0609040504020204" pitchFamily="49" charset="0"/>
              </a:rPr>
              <a:t>;E</a:t>
            </a:r>
            <a:r>
              <a:rPr lang="en-US" sz="25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2500" dirty="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  <a:r>
              <a:rPr lang="en-US" sz="25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25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vmName</a:t>
            </a:r>
            <a:r>
              <a:rPr lang="en-US" sz="2500" dirty="0">
                <a:solidFill>
                  <a:prstClr val="black"/>
                </a:solidFill>
                <a:latin typeface="Lucida Console" panose="020B0609040504020204" pitchFamily="49" charset="0"/>
              </a:rPr>
              <a:t>}}</a:t>
            </a:r>
            <a:r>
              <a:rPr lang="en-US" sz="2500" dirty="0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endParaRPr lang="en-US" sz="25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lvl="0" indent="0" defTabSz="914400">
              <a:spcBef>
                <a:spcPct val="20000"/>
              </a:spcBef>
              <a:buClrTx/>
              <a:buSzTx/>
              <a:buNone/>
            </a:pPr>
            <a:r>
              <a:rPr lang="en-US" sz="2500" dirty="0">
                <a:solidFill>
                  <a:prstClr val="black"/>
                </a:solidFill>
                <a:latin typeface="Lucida Console" panose="020B0609040504020204" pitchFamily="49" charset="0"/>
              </a:rPr>
              <a:t>    @{N</a:t>
            </a:r>
            <a:r>
              <a:rPr lang="en-US" sz="25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2500" dirty="0">
                <a:solidFill>
                  <a:srgbClr val="8B0000"/>
                </a:solidFill>
                <a:latin typeface="Lucida Console" panose="020B0609040504020204" pitchFamily="49" charset="0"/>
              </a:rPr>
              <a:t>'</a:t>
            </a:r>
            <a:r>
              <a:rPr lang="en-US" sz="25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Minute'</a:t>
            </a:r>
            <a:r>
              <a:rPr lang="en-US" sz="25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;E</a:t>
            </a:r>
            <a:r>
              <a:rPr lang="en-US" sz="25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2500" dirty="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  <a:r>
              <a:rPr lang="en-US" sz="2500" dirty="0">
                <a:solidFill>
                  <a:srgbClr val="FF4500"/>
                </a:solidFill>
                <a:latin typeface="Lucida Console" panose="020B0609040504020204" pitchFamily="49" charset="0"/>
              </a:rPr>
              <a:t>$_</a:t>
            </a:r>
            <a:r>
              <a:rPr lang="en-US" sz="2500" dirty="0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2500" dirty="0">
                <a:solidFill>
                  <a:prstClr val="black"/>
                </a:solidFill>
                <a:latin typeface="Lucida Console" panose="020B0609040504020204" pitchFamily="49" charset="0"/>
              </a:rPr>
              <a:t>Name}}</a:t>
            </a:r>
            <a:r>
              <a:rPr lang="en-US" sz="2500" dirty="0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endParaRPr lang="en-US" sz="25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lvl="0" indent="0" defTabSz="914400">
              <a:spcBef>
                <a:spcPct val="20000"/>
              </a:spcBef>
              <a:buClrTx/>
              <a:buSzTx/>
              <a:buNone/>
            </a:pPr>
            <a:r>
              <a:rPr lang="en-US" sz="2500" dirty="0">
                <a:solidFill>
                  <a:prstClr val="black"/>
                </a:solidFill>
                <a:latin typeface="Lucida Console" panose="020B0609040504020204" pitchFamily="49" charset="0"/>
              </a:rPr>
              <a:t>    @{N</a:t>
            </a:r>
            <a:r>
              <a:rPr lang="en-US" sz="25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25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US" sz="25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Avg</a:t>
            </a:r>
            <a:r>
              <a:rPr lang="en-US" sz="2500" dirty="0">
                <a:solidFill>
                  <a:srgbClr val="8B0000"/>
                </a:solidFill>
                <a:latin typeface="Lucida Console" panose="020B0609040504020204" pitchFamily="49" charset="0"/>
              </a:rPr>
              <a:t> </a:t>
            </a:r>
            <a:r>
              <a:rPr lang="en-US" sz="2500" dirty="0">
                <a:solidFill>
                  <a:prstClr val="black"/>
                </a:solidFill>
                <a:latin typeface="Lucida Console" panose="020B0609040504020204" pitchFamily="49" charset="0"/>
              </a:rPr>
              <a:t>$(</a:t>
            </a:r>
            <a:r>
              <a:rPr lang="en-US" sz="2500" dirty="0">
                <a:solidFill>
                  <a:srgbClr val="FF4500"/>
                </a:solidFill>
                <a:latin typeface="Lucida Console" panose="020B0609040504020204" pitchFamily="49" charset="0"/>
              </a:rPr>
              <a:t>$stat</a:t>
            </a:r>
            <a:r>
              <a:rPr lang="en-US" sz="25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en-US" sz="25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US" sz="2500" dirty="0">
                <a:solidFill>
                  <a:prstClr val="black"/>
                </a:solidFill>
                <a:latin typeface="Lucida Console" panose="020B0609040504020204" pitchFamily="49" charset="0"/>
              </a:rPr>
              <a:t>;</a:t>
            </a:r>
          </a:p>
          <a:p>
            <a:pPr marL="0" lvl="0" indent="0" defTabSz="914400">
              <a:spcBef>
                <a:spcPct val="20000"/>
              </a:spcBef>
              <a:buClrTx/>
              <a:buSzTx/>
              <a:buNone/>
            </a:pPr>
            <a:r>
              <a:rPr lang="en-US" sz="2500" dirty="0">
                <a:solidFill>
                  <a:prstClr val="black"/>
                </a:solidFill>
                <a:latin typeface="Lucida Console" panose="020B0609040504020204" pitchFamily="49" charset="0"/>
              </a:rPr>
              <a:t>      E</a:t>
            </a:r>
            <a:r>
              <a:rPr lang="en-US" sz="25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2500" dirty="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  <a:r>
              <a:rPr lang="en-US" sz="2500" dirty="0">
                <a:solidFill>
                  <a:srgbClr val="FF4500"/>
                </a:solidFill>
                <a:latin typeface="Lucida Console" panose="020B0609040504020204" pitchFamily="49" charset="0"/>
              </a:rPr>
              <a:t>$_</a:t>
            </a:r>
            <a:r>
              <a:rPr lang="en-US" sz="2500" dirty="0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2500" dirty="0">
                <a:solidFill>
                  <a:prstClr val="black"/>
                </a:solidFill>
                <a:latin typeface="Lucida Console" panose="020B0609040504020204" pitchFamily="49" charset="0"/>
              </a:rPr>
              <a:t>Group </a:t>
            </a:r>
            <a:r>
              <a:rPr lang="en-US" sz="25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sz="25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Lucida Console" panose="020B0609040504020204" pitchFamily="49" charset="0"/>
              </a:rPr>
              <a:t>Measure-Object</a:t>
            </a:r>
            <a:r>
              <a:rPr lang="en-US" sz="25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500" dirty="0">
                <a:solidFill>
                  <a:srgbClr val="000080"/>
                </a:solidFill>
                <a:latin typeface="Lucida Console" panose="020B0609040504020204" pitchFamily="49" charset="0"/>
              </a:rPr>
              <a:t>-Property</a:t>
            </a:r>
            <a:r>
              <a:rPr lang="en-US" sz="25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500" dirty="0">
                <a:solidFill>
                  <a:srgbClr val="8A2BE2"/>
                </a:solidFill>
                <a:latin typeface="Lucida Console" panose="020B0609040504020204" pitchFamily="49" charset="0"/>
              </a:rPr>
              <a:t>Value</a:t>
            </a:r>
            <a:r>
              <a:rPr lang="en-US" sz="25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500" dirty="0">
                <a:solidFill>
                  <a:srgbClr val="000080"/>
                </a:solidFill>
                <a:latin typeface="Lucida Console" panose="020B0609040504020204" pitchFamily="49" charset="0"/>
              </a:rPr>
              <a:t>-Average</a:t>
            </a:r>
            <a:r>
              <a:rPr lang="en-US" sz="25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sz="25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  <a:p>
            <a:pPr marL="0" lvl="0" indent="0" defTabSz="914400">
              <a:spcBef>
                <a:spcPct val="20000"/>
              </a:spcBef>
              <a:buClrTx/>
              <a:buSzTx/>
              <a:buNone/>
            </a:pPr>
            <a:r>
              <a:rPr lang="en-US" sz="25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</a:t>
            </a:r>
            <a:r>
              <a:rPr lang="en-US" sz="2500" dirty="0">
                <a:solidFill>
                  <a:srgbClr val="0000FF"/>
                </a:solidFill>
                <a:latin typeface="Lucida Console" panose="020B0609040504020204" pitchFamily="49" charset="0"/>
              </a:rPr>
              <a:t>select</a:t>
            </a:r>
            <a:r>
              <a:rPr lang="en-US" sz="25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5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25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ExpandProperty</a:t>
            </a:r>
            <a:r>
              <a:rPr lang="en-US" sz="25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500" dirty="0">
                <a:solidFill>
                  <a:srgbClr val="8A2BE2"/>
                </a:solidFill>
                <a:latin typeface="Lucida Console" panose="020B0609040504020204" pitchFamily="49" charset="0"/>
              </a:rPr>
              <a:t>Average</a:t>
            </a:r>
            <a:r>
              <a:rPr lang="en-US" sz="2500" dirty="0">
                <a:solidFill>
                  <a:prstClr val="black"/>
                </a:solidFill>
                <a:latin typeface="Lucida Console" panose="020B0609040504020204" pitchFamily="49" charset="0"/>
              </a:rPr>
              <a:t>}} </a:t>
            </a:r>
            <a:r>
              <a:rPr lang="en-US" sz="25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endParaRPr lang="en-US" sz="25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lvl="0" indent="0" defTabSz="914400">
              <a:spcBef>
                <a:spcPct val="20000"/>
              </a:spcBef>
              <a:buClrTx/>
              <a:buSzTx/>
              <a:buNone/>
            </a:pPr>
            <a:r>
              <a:rPr lang="en-US" sz="2500" dirty="0">
                <a:solidFill>
                  <a:srgbClr val="0000FF"/>
                </a:solidFill>
                <a:latin typeface="Lucida Console" panose="020B0609040504020204" pitchFamily="49" charset="0"/>
              </a:rPr>
              <a:t>Export-Excel</a:t>
            </a:r>
            <a:r>
              <a:rPr lang="en-US" sz="25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500" dirty="0">
                <a:solidFill>
                  <a:srgbClr val="000080"/>
                </a:solidFill>
                <a:latin typeface="Lucida Console" panose="020B0609040504020204" pitchFamily="49" charset="0"/>
              </a:rPr>
              <a:t>-Path</a:t>
            </a:r>
            <a:r>
              <a:rPr lang="en-US" sz="25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500" dirty="0">
                <a:solidFill>
                  <a:srgbClr val="FF4500"/>
                </a:solidFill>
                <a:latin typeface="Lucida Console" panose="020B0609040504020204" pitchFamily="49" charset="0"/>
              </a:rPr>
              <a:t>$file</a:t>
            </a:r>
            <a:r>
              <a:rPr lang="en-US" sz="25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5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25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WorkSheetname</a:t>
            </a:r>
            <a:r>
              <a:rPr lang="en-US" sz="25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500" dirty="0">
                <a:solidFill>
                  <a:srgbClr val="8A2BE2"/>
                </a:solidFill>
                <a:latin typeface="Lucida Console" panose="020B0609040504020204" pitchFamily="49" charset="0"/>
              </a:rPr>
              <a:t>Test2</a:t>
            </a:r>
            <a:r>
              <a:rPr lang="en-US" sz="2500" dirty="0">
                <a:solidFill>
                  <a:prstClr val="black"/>
                </a:solidFill>
                <a:latin typeface="Lucida Console" panose="020B0609040504020204" pitchFamily="49" charset="0"/>
              </a:rPr>
              <a:t> `</a:t>
            </a:r>
          </a:p>
          <a:p>
            <a:pPr marL="0" lvl="0" indent="0" defTabSz="914400">
              <a:spcBef>
                <a:spcPct val="20000"/>
              </a:spcBef>
              <a:buClrTx/>
              <a:buSzTx/>
              <a:buNone/>
            </a:pPr>
            <a:r>
              <a:rPr lang="en-US" sz="25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25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25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AutoSize</a:t>
            </a:r>
            <a:r>
              <a:rPr lang="en-US" sz="25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500" dirty="0">
                <a:solidFill>
                  <a:srgbClr val="000080"/>
                </a:solidFill>
                <a:latin typeface="Lucida Console" panose="020B0609040504020204" pitchFamily="49" charset="0"/>
              </a:rPr>
              <a:t>-AutoFilter</a:t>
            </a:r>
            <a:r>
              <a:rPr lang="en-US" sz="25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5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25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FreezeTopRow</a:t>
            </a:r>
            <a:r>
              <a:rPr lang="en-US" sz="2500" dirty="0">
                <a:solidFill>
                  <a:srgbClr val="000080"/>
                </a:solidFill>
                <a:latin typeface="Lucida Console" panose="020B0609040504020204" pitchFamily="49" charset="0"/>
              </a:rPr>
              <a:t>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967F3F3-FF96-4B58-A476-0F146F871737}"/>
              </a:ext>
            </a:extLst>
          </p:cNvPr>
          <p:cNvSpPr txBox="1">
            <a:spLocks/>
          </p:cNvSpPr>
          <p:nvPr/>
        </p:nvSpPr>
        <p:spPr>
          <a:xfrm>
            <a:off x="857928" y="1398509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9BD53C-CB47-42FD-8327-FD1CDA6C2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407" y="3097737"/>
            <a:ext cx="4194933" cy="352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555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BF49962-EE50-4CF9-9A35-EA120ABD2CBA}"/>
              </a:ext>
            </a:extLst>
          </p:cNvPr>
          <p:cNvSpPr txBox="1">
            <a:spLocks/>
          </p:cNvSpPr>
          <p:nvPr/>
        </p:nvSpPr>
        <p:spPr bwMode="gray">
          <a:xfrm>
            <a:off x="1154953" y="399555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>
              <a:defRPr/>
            </a:pPr>
            <a:r>
              <a:rPr lang="en-US" dirty="0">
                <a:solidFill>
                  <a:schemeClr val="tx1"/>
                </a:solidFill>
                <a:latin typeface="Century Gothic" panose="020B0502020202020204"/>
              </a:rPr>
              <a:t>Excel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B6C189-1B68-4F3C-BEC2-9CF4A7E20BBD}"/>
              </a:ext>
            </a:extLst>
          </p:cNvPr>
          <p:cNvSpPr txBox="1">
            <a:spLocks/>
          </p:cNvSpPr>
          <p:nvPr/>
        </p:nvSpPr>
        <p:spPr>
          <a:xfrm>
            <a:off x="1154954" y="1635071"/>
            <a:ext cx="9321899" cy="4384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967F3F3-FF96-4B58-A476-0F146F871737}"/>
              </a:ext>
            </a:extLst>
          </p:cNvPr>
          <p:cNvSpPr txBox="1">
            <a:spLocks/>
          </p:cNvSpPr>
          <p:nvPr/>
        </p:nvSpPr>
        <p:spPr>
          <a:xfrm>
            <a:off x="857928" y="1398509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BD6F71E-49BE-4EC7-81CE-1FD6EFE1DCBB}"/>
              </a:ext>
            </a:extLst>
          </p:cNvPr>
          <p:cNvSpPr txBox="1">
            <a:spLocks/>
          </p:cNvSpPr>
          <p:nvPr/>
        </p:nvSpPr>
        <p:spPr>
          <a:xfrm>
            <a:off x="986715" y="1417695"/>
            <a:ext cx="10052879" cy="1720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ACD433"/>
              </a:buClr>
              <a:defRPr/>
            </a:pPr>
            <a:r>
              <a:rPr lang="en-US" sz="96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Still no pretty pictures </a:t>
            </a:r>
          </a:p>
          <a:p>
            <a:pPr lvl="0">
              <a:buClr>
                <a:srgbClr val="ACD433"/>
              </a:buClr>
              <a:defRPr/>
            </a:pPr>
            <a:r>
              <a:rPr lang="en-US" sz="96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We‘re getting there</a:t>
            </a:r>
          </a:p>
          <a:p>
            <a:pPr lvl="0">
              <a:buClr>
                <a:srgbClr val="ACD433"/>
              </a:buClr>
              <a:defRPr/>
            </a:pPr>
            <a:r>
              <a:rPr lang="en-US" sz="96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... Just a matter of adding chart parameters</a:t>
            </a:r>
          </a:p>
          <a:p>
            <a:pPr lvl="0">
              <a:buClr>
                <a:srgbClr val="ACD433"/>
              </a:buClr>
              <a:defRPr/>
            </a:pPr>
            <a:r>
              <a:rPr lang="en-US" sz="96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Chart is defined via New-ExcelChart cmdlet</a:t>
            </a:r>
          </a:p>
          <a:p>
            <a:pPr lvl="0">
              <a:buClr>
                <a:srgbClr val="ACD433"/>
              </a:buClr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8183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B6C189-1B68-4F3C-BEC2-9CF4A7E20BBD}"/>
              </a:ext>
            </a:extLst>
          </p:cNvPr>
          <p:cNvSpPr txBox="1">
            <a:spLocks/>
          </p:cNvSpPr>
          <p:nvPr/>
        </p:nvSpPr>
        <p:spPr>
          <a:xfrm>
            <a:off x="857927" y="271221"/>
            <a:ext cx="10176865" cy="2983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967F3F3-FF96-4B58-A476-0F146F871737}"/>
              </a:ext>
            </a:extLst>
          </p:cNvPr>
          <p:cNvSpPr txBox="1">
            <a:spLocks/>
          </p:cNvSpPr>
          <p:nvPr/>
        </p:nvSpPr>
        <p:spPr>
          <a:xfrm>
            <a:off x="857928" y="1398509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5D8B44-76C9-49FE-9349-555EDBAE5E53}"/>
              </a:ext>
            </a:extLst>
          </p:cNvPr>
          <p:cNvSpPr/>
          <p:nvPr/>
        </p:nvSpPr>
        <p:spPr>
          <a:xfrm>
            <a:off x="1387099" y="221535"/>
            <a:ext cx="11143281" cy="5656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1600" dirty="0">
                <a:solidFill>
                  <a:srgbClr val="FF4500"/>
                </a:solidFill>
                <a:latin typeface="Lucida Console" panose="020B0609040504020204" pitchFamily="49" charset="0"/>
              </a:rPr>
              <a:t>$extract1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8B0000"/>
                </a:solidFill>
                <a:latin typeface="Lucida Console" panose="020B0609040504020204" pitchFamily="49" charset="0"/>
              </a:rPr>
              <a:t>'D:\Stats\extract1.csv'</a:t>
            </a:r>
            <a:endParaRPr lang="en-US" sz="16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lvl="0">
              <a:spcBef>
                <a:spcPct val="20000"/>
              </a:spcBef>
            </a:pPr>
            <a:r>
              <a:rPr lang="en-US" sz="1600" dirty="0">
                <a:solidFill>
                  <a:srgbClr val="FF4500"/>
                </a:solidFill>
                <a:latin typeface="Lucida Console" panose="020B0609040504020204" pitchFamily="49" charset="0"/>
              </a:rPr>
              <a:t>$file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8B0000"/>
                </a:solidFill>
                <a:latin typeface="Lucida Console" panose="020B0609040504020204" pitchFamily="49" charset="0"/>
              </a:rPr>
              <a:t>'D:\Stats\test2.xlsx'</a:t>
            </a:r>
            <a:endParaRPr lang="en-US" sz="16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lvl="0">
              <a:spcBef>
                <a:spcPct val="20000"/>
              </a:spcBef>
            </a:pPr>
            <a:r>
              <a:rPr lang="en-US" sz="16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16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vmName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8B0000"/>
                </a:solidFill>
                <a:latin typeface="Lucida Console" panose="020B0609040504020204" pitchFamily="49" charset="0"/>
              </a:rPr>
              <a:t>'stress2'</a:t>
            </a:r>
            <a:endParaRPr lang="en-US" sz="16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lvl="0">
              <a:spcBef>
                <a:spcPct val="20000"/>
              </a:spcBef>
            </a:pPr>
            <a:r>
              <a:rPr lang="en-US" sz="1600" dirty="0">
                <a:solidFill>
                  <a:srgbClr val="FF4500"/>
                </a:solidFill>
                <a:latin typeface="Lucida Console" panose="020B0609040504020204" pitchFamily="49" charset="0"/>
              </a:rPr>
              <a:t>$stat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8B0000"/>
                </a:solidFill>
                <a:latin typeface="Lucida Console" panose="020B0609040504020204" pitchFamily="49" charset="0"/>
              </a:rPr>
              <a:t>'</a:t>
            </a:r>
            <a:r>
              <a:rPr lang="en-US" sz="16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cpu.usage.average</a:t>
            </a:r>
            <a:r>
              <a:rPr lang="en-US" sz="1600" dirty="0">
                <a:solidFill>
                  <a:srgbClr val="8B0000"/>
                </a:solidFill>
                <a:latin typeface="Lucida Console" panose="020B0609040504020204" pitchFamily="49" charset="0"/>
              </a:rPr>
              <a:t>'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  <a:p>
            <a:pPr lvl="0">
              <a:spcBef>
                <a:spcPct val="20000"/>
              </a:spcBef>
            </a:pPr>
            <a:endParaRPr lang="en-US" sz="16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lvl="0">
              <a:spcBef>
                <a:spcPct val="20000"/>
              </a:spcBef>
            </a:pPr>
            <a:r>
              <a:rPr lang="en-US" sz="1600" dirty="0">
                <a:solidFill>
                  <a:srgbClr val="FF4500"/>
                </a:solidFill>
                <a:latin typeface="Lucida Console" panose="020B0609040504020204" pitchFamily="49" charset="0"/>
              </a:rPr>
              <a:t>$chart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Lucida Console" panose="020B0609040504020204" pitchFamily="49" charset="0"/>
              </a:rPr>
              <a:t>New-ExcelChart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6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XRange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8A2BE2"/>
                </a:solidFill>
                <a:latin typeface="Lucida Console" panose="020B0609040504020204" pitchFamily="49" charset="0"/>
              </a:rPr>
              <a:t>Minute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6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YRange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Avg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6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ChartType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8A2BE2"/>
                </a:solidFill>
                <a:latin typeface="Lucida Console" panose="020B0609040504020204" pitchFamily="49" charset="0"/>
              </a:rPr>
              <a:t>Line</a:t>
            </a:r>
            <a:endParaRPr lang="en-US" sz="16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lvl="0">
              <a:spcBef>
                <a:spcPct val="20000"/>
              </a:spcBef>
            </a:pPr>
            <a:endParaRPr lang="en-US" sz="16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lvl="0">
              <a:spcBef>
                <a:spcPct val="20000"/>
              </a:spcBef>
            </a:pPr>
            <a:r>
              <a:rPr lang="en-US" sz="1600" dirty="0">
                <a:solidFill>
                  <a:srgbClr val="0000FF"/>
                </a:solidFill>
                <a:latin typeface="Lucida Console" panose="020B0609040504020204" pitchFamily="49" charset="0"/>
              </a:rPr>
              <a:t>Import-Csv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Lucida Console" panose="020B0609040504020204" pitchFamily="49" charset="0"/>
              </a:rPr>
              <a:t>-Path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FF4500"/>
                </a:solidFill>
                <a:latin typeface="Lucida Console" panose="020B0609040504020204" pitchFamily="49" charset="0"/>
              </a:rPr>
              <a:t>$extract1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6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UseCulture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endParaRPr lang="en-US" sz="16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lvl="0">
              <a:spcBef>
                <a:spcPct val="20000"/>
              </a:spcBef>
            </a:pPr>
            <a:r>
              <a:rPr lang="en-US" sz="1600" dirty="0">
                <a:solidFill>
                  <a:srgbClr val="0000FF"/>
                </a:solidFill>
                <a:latin typeface="Lucida Console" panose="020B0609040504020204" pitchFamily="49" charset="0"/>
              </a:rPr>
              <a:t>where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  <a:r>
              <a:rPr lang="en-US" sz="1600" dirty="0">
                <a:solidFill>
                  <a:srgbClr val="FF4500"/>
                </a:solidFill>
                <a:latin typeface="Lucida Console" panose="020B0609040504020204" pitchFamily="49" charset="0"/>
              </a:rPr>
              <a:t>$_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Entity 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-</a:t>
            </a:r>
            <a:r>
              <a:rPr lang="en-US" sz="160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eq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16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vmName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-and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FF4500"/>
                </a:solidFill>
                <a:latin typeface="Lucida Console" panose="020B0609040504020204" pitchFamily="49" charset="0"/>
              </a:rPr>
              <a:t>$_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16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MetricId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-</a:t>
            </a:r>
            <a:r>
              <a:rPr lang="en-US" sz="160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eq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FF4500"/>
                </a:solidFill>
                <a:latin typeface="Lucida Console" panose="020B0609040504020204" pitchFamily="49" charset="0"/>
              </a:rPr>
              <a:t>$stat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} 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endParaRPr lang="en-US" sz="16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lvl="0">
              <a:spcBef>
                <a:spcPct val="20000"/>
              </a:spcBef>
            </a:pPr>
            <a:r>
              <a:rPr lang="en-US" sz="1600" dirty="0">
                <a:solidFill>
                  <a:srgbClr val="0000FF"/>
                </a:solidFill>
                <a:latin typeface="Lucida Console" panose="020B0609040504020204" pitchFamily="49" charset="0"/>
              </a:rPr>
              <a:t>Group-Object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Lucida Console" panose="020B0609040504020204" pitchFamily="49" charset="0"/>
              </a:rPr>
              <a:t>-Property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{(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[</a:t>
            </a:r>
            <a:r>
              <a:rPr lang="en-US" sz="1600" dirty="0" err="1">
                <a:solidFill>
                  <a:srgbClr val="008080"/>
                </a:solidFill>
                <a:latin typeface="Lucida Console" panose="020B0609040504020204" pitchFamily="49" charset="0"/>
              </a:rPr>
              <a:t>DateTime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]</a:t>
            </a:r>
            <a:r>
              <a:rPr lang="en-US" sz="1600" dirty="0">
                <a:solidFill>
                  <a:srgbClr val="FF4500"/>
                </a:solidFill>
                <a:latin typeface="Lucida Console" panose="020B0609040504020204" pitchFamily="49" charset="0"/>
              </a:rPr>
              <a:t>$_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Timestamp)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Minute} 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endParaRPr lang="en-US" sz="16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lvl="0">
              <a:spcBef>
                <a:spcPct val="20000"/>
              </a:spcBef>
            </a:pPr>
            <a:r>
              <a:rPr lang="en-US" sz="1600" dirty="0">
                <a:solidFill>
                  <a:srgbClr val="0000FF"/>
                </a:solidFill>
                <a:latin typeface="Lucida Console" panose="020B0609040504020204" pitchFamily="49" charset="0"/>
              </a:rPr>
              <a:t>Sort-Object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Lucida Console" panose="020B0609040504020204" pitchFamily="49" charset="0"/>
              </a:rPr>
              <a:t>-Property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endParaRPr lang="en-US" sz="16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lvl="0">
              <a:spcBef>
                <a:spcPct val="20000"/>
              </a:spcBef>
            </a:pPr>
            <a:r>
              <a:rPr lang="en-US" sz="1600" dirty="0">
                <a:solidFill>
                  <a:srgbClr val="0000FF"/>
                </a:solidFill>
                <a:latin typeface="Lucida Console" panose="020B0609040504020204" pitchFamily="49" charset="0"/>
              </a:rPr>
              <a:t>Select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@{N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600" dirty="0">
                <a:solidFill>
                  <a:srgbClr val="8B0000"/>
                </a:solidFill>
                <a:latin typeface="Lucida Console" panose="020B0609040504020204" pitchFamily="49" charset="0"/>
              </a:rPr>
              <a:t>'VM'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;E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  <a:r>
              <a:rPr lang="en-US" sz="16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16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vmName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}}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endParaRPr lang="en-US" sz="16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lvl="0">
              <a:spcBef>
                <a:spcPct val="20000"/>
              </a:spcBef>
            </a:pP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   @{N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600" dirty="0">
                <a:solidFill>
                  <a:srgbClr val="8B0000"/>
                </a:solidFill>
                <a:latin typeface="Lucida Console" panose="020B0609040504020204" pitchFamily="49" charset="0"/>
              </a:rPr>
              <a:t>'</a:t>
            </a:r>
            <a:r>
              <a:rPr lang="en-US" sz="16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Minute'</a:t>
            </a:r>
            <a:r>
              <a:rPr lang="en-US" sz="16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;E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  <a:r>
              <a:rPr lang="en-US" sz="1600" dirty="0">
                <a:solidFill>
                  <a:srgbClr val="FF4500"/>
                </a:solidFill>
                <a:latin typeface="Lucida Console" panose="020B0609040504020204" pitchFamily="49" charset="0"/>
              </a:rPr>
              <a:t>$_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Name}}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endParaRPr lang="en-US" sz="16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lvl="0">
              <a:spcBef>
                <a:spcPct val="20000"/>
              </a:spcBef>
            </a:pP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   @{N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6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US" sz="16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Avg</a:t>
            </a:r>
            <a:r>
              <a:rPr lang="en-US" sz="16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;</a:t>
            </a:r>
          </a:p>
          <a:p>
            <a:pPr lvl="0">
              <a:spcBef>
                <a:spcPct val="20000"/>
              </a:spcBef>
            </a:pP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     E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  <a:r>
              <a:rPr lang="en-US" sz="1600" dirty="0">
                <a:solidFill>
                  <a:srgbClr val="FF4500"/>
                </a:solidFill>
                <a:latin typeface="Lucida Console" panose="020B0609040504020204" pitchFamily="49" charset="0"/>
              </a:rPr>
              <a:t>$_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Group 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Lucida Console" panose="020B0609040504020204" pitchFamily="49" charset="0"/>
              </a:rPr>
              <a:t>Measure-Object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Lucida Console" panose="020B0609040504020204" pitchFamily="49" charset="0"/>
              </a:rPr>
              <a:t>-Property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8A2BE2"/>
                </a:solidFill>
                <a:latin typeface="Lucida Console" panose="020B0609040504020204" pitchFamily="49" charset="0"/>
              </a:rPr>
              <a:t>Value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Lucida Console" panose="020B0609040504020204" pitchFamily="49" charset="0"/>
              </a:rPr>
              <a:t>-Average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  <a:p>
            <a:pPr lvl="0">
              <a:spcBef>
                <a:spcPct val="20000"/>
              </a:spcBef>
            </a:pP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</a:t>
            </a:r>
            <a:r>
              <a:rPr lang="en-US" sz="1600" dirty="0">
                <a:solidFill>
                  <a:srgbClr val="0000FF"/>
                </a:solidFill>
                <a:latin typeface="Lucida Console" panose="020B0609040504020204" pitchFamily="49" charset="0"/>
              </a:rPr>
              <a:t>select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6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ExpandProperty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8A2BE2"/>
                </a:solidFill>
                <a:latin typeface="Lucida Console" panose="020B0609040504020204" pitchFamily="49" charset="0"/>
              </a:rPr>
              <a:t>Average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}} 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endParaRPr lang="en-US" sz="16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lvl="0">
              <a:spcBef>
                <a:spcPct val="20000"/>
              </a:spcBef>
            </a:pPr>
            <a:r>
              <a:rPr lang="en-US" sz="1600" dirty="0">
                <a:solidFill>
                  <a:srgbClr val="0000FF"/>
                </a:solidFill>
                <a:latin typeface="Lucida Console" panose="020B0609040504020204" pitchFamily="49" charset="0"/>
              </a:rPr>
              <a:t>Export-Excel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Lucida Console" panose="020B0609040504020204" pitchFamily="49" charset="0"/>
              </a:rPr>
              <a:t>-Path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FF4500"/>
                </a:solidFill>
                <a:latin typeface="Lucida Console" panose="020B0609040504020204" pitchFamily="49" charset="0"/>
              </a:rPr>
              <a:t>$file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6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WorkSheetname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8A2BE2"/>
                </a:solidFill>
                <a:latin typeface="Lucida Console" panose="020B0609040504020204" pitchFamily="49" charset="0"/>
              </a:rPr>
              <a:t>Test3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`</a:t>
            </a:r>
          </a:p>
          <a:p>
            <a:pPr lvl="0">
              <a:spcBef>
                <a:spcPct val="20000"/>
              </a:spcBef>
            </a:pP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6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6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ExcelChartDefinition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FF4500"/>
                </a:solidFill>
                <a:latin typeface="Lucida Console" panose="020B0609040504020204" pitchFamily="49" charset="0"/>
              </a:rPr>
              <a:t>$chart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6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AutoNameRange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`</a:t>
            </a:r>
          </a:p>
          <a:p>
            <a:pPr lvl="0">
              <a:spcBef>
                <a:spcPct val="20000"/>
              </a:spcBef>
            </a:pP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6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6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AutoSize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Lucida Console" panose="020B0609040504020204" pitchFamily="49" charset="0"/>
              </a:rPr>
              <a:t>-AutoFilter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6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FreezeTopRow</a:t>
            </a:r>
            <a:r>
              <a:rPr lang="en-US" sz="1600" dirty="0">
                <a:solidFill>
                  <a:srgbClr val="000080"/>
                </a:solidFill>
                <a:latin typeface="Lucida Console" panose="020B06090405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01664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B6C189-1B68-4F3C-BEC2-9CF4A7E20BBD}"/>
              </a:ext>
            </a:extLst>
          </p:cNvPr>
          <p:cNvSpPr txBox="1">
            <a:spLocks/>
          </p:cNvSpPr>
          <p:nvPr/>
        </p:nvSpPr>
        <p:spPr>
          <a:xfrm>
            <a:off x="857927" y="271221"/>
            <a:ext cx="10176865" cy="2983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967F3F3-FF96-4B58-A476-0F146F871737}"/>
              </a:ext>
            </a:extLst>
          </p:cNvPr>
          <p:cNvSpPr txBox="1">
            <a:spLocks/>
          </p:cNvSpPr>
          <p:nvPr/>
        </p:nvSpPr>
        <p:spPr>
          <a:xfrm>
            <a:off x="857928" y="1398509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CE7D1E-0309-44AC-B829-6F3FC4555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367" y="307081"/>
            <a:ext cx="8598298" cy="523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07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B6C189-1B68-4F3C-BEC2-9CF4A7E20BBD}"/>
              </a:ext>
            </a:extLst>
          </p:cNvPr>
          <p:cNvSpPr txBox="1">
            <a:spLocks/>
          </p:cNvSpPr>
          <p:nvPr/>
        </p:nvSpPr>
        <p:spPr>
          <a:xfrm>
            <a:off x="857927" y="271221"/>
            <a:ext cx="10176865" cy="2983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967F3F3-FF96-4B58-A476-0F146F871737}"/>
              </a:ext>
            </a:extLst>
          </p:cNvPr>
          <p:cNvSpPr txBox="1">
            <a:spLocks/>
          </p:cNvSpPr>
          <p:nvPr/>
        </p:nvSpPr>
        <p:spPr>
          <a:xfrm>
            <a:off x="857928" y="1398509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5D8B44-76C9-49FE-9349-555EDBAE5E53}"/>
              </a:ext>
            </a:extLst>
          </p:cNvPr>
          <p:cNvSpPr/>
          <p:nvPr/>
        </p:nvSpPr>
        <p:spPr>
          <a:xfrm>
            <a:off x="1387099" y="221535"/>
            <a:ext cx="1114328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 </a:t>
            </a:r>
            <a:r>
              <a:rPr lang="en-US" sz="16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16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sChart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@{</a:t>
            </a:r>
          </a:p>
          <a:p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6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XRange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8B0000"/>
                </a:solidFill>
                <a:latin typeface="Lucida Console" panose="020B0609040504020204" pitchFamily="49" charset="0"/>
              </a:rPr>
              <a:t>'Minute'</a:t>
            </a:r>
            <a:endParaRPr lang="en-US" sz="16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6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YRange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8B0000"/>
                </a:solidFill>
                <a:latin typeface="Lucida Console" panose="020B0609040504020204" pitchFamily="49" charset="0"/>
              </a:rPr>
              <a:t>'</a:t>
            </a:r>
            <a:r>
              <a:rPr lang="en-US" sz="16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Avg</a:t>
            </a:r>
            <a:r>
              <a:rPr lang="en-US" sz="1600" dirty="0">
                <a:solidFill>
                  <a:srgbClr val="8B0000"/>
                </a:solidFill>
                <a:latin typeface="Lucida Console" panose="020B0609040504020204" pitchFamily="49" charset="0"/>
              </a:rPr>
              <a:t>'</a:t>
            </a:r>
            <a:endParaRPr lang="en-US" sz="16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   Title 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US" sz="16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Avg</a:t>
            </a:r>
            <a:r>
              <a:rPr lang="en-US" sz="1600" dirty="0">
                <a:solidFill>
                  <a:srgbClr val="8B0000"/>
                </a:solidFill>
                <a:latin typeface="Lucida Console" panose="020B0609040504020204" pitchFamily="49" charset="0"/>
              </a:rPr>
              <a:t> CPU usage 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$(</a:t>
            </a:r>
            <a:r>
              <a:rPr lang="en-US" sz="16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16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vmName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en-US" sz="16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endParaRPr lang="en-US" sz="16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6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ChartType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8B0000"/>
                </a:solidFill>
                <a:latin typeface="Lucida Console" panose="020B0609040504020204" pitchFamily="49" charset="0"/>
              </a:rPr>
              <a:t>'Area3D'</a:t>
            </a:r>
            <a:endParaRPr lang="en-US" sz="16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6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SeriesHeader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$(</a:t>
            </a:r>
            <a:r>
              <a:rPr lang="en-US" sz="16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16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vmName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en-US" sz="16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endParaRPr lang="en-US" sz="16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FF4500"/>
                </a:solidFill>
                <a:latin typeface="Lucida Console" panose="020B0609040504020204" pitchFamily="49" charset="0"/>
              </a:rPr>
              <a:t>$chart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Lucida Console" panose="020B0609040504020204" pitchFamily="49" charset="0"/>
              </a:rPr>
              <a:t>New-ExcelChart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FF4500"/>
                </a:solidFill>
                <a:latin typeface="Lucida Console" panose="020B0609040504020204" pitchFamily="49" charset="0"/>
              </a:rPr>
              <a:t>@</a:t>
            </a:r>
            <a:r>
              <a:rPr lang="en-US" sz="16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sChart</a:t>
            </a:r>
            <a:endParaRPr lang="en-US" sz="16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en-US" sz="16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Lucida Console" panose="020B0609040504020204" pitchFamily="49" charset="0"/>
              </a:rPr>
              <a:t>Import-Csv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Lucida Console" panose="020B0609040504020204" pitchFamily="49" charset="0"/>
              </a:rPr>
              <a:t>-Path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FF4500"/>
                </a:solidFill>
                <a:latin typeface="Lucida Console" panose="020B0609040504020204" pitchFamily="49" charset="0"/>
              </a:rPr>
              <a:t>$extract1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6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UseCulture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endParaRPr lang="en-US" sz="16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Lucida Console" panose="020B0609040504020204" pitchFamily="49" charset="0"/>
              </a:rPr>
              <a:t>where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  <a:r>
              <a:rPr lang="en-US" sz="1600" dirty="0">
                <a:solidFill>
                  <a:srgbClr val="FF4500"/>
                </a:solidFill>
                <a:latin typeface="Lucida Console" panose="020B0609040504020204" pitchFamily="49" charset="0"/>
              </a:rPr>
              <a:t>$_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Entity 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-</a:t>
            </a:r>
            <a:r>
              <a:rPr lang="en-US" sz="160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eq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16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vmName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-and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FF4500"/>
                </a:solidFill>
                <a:latin typeface="Lucida Console" panose="020B0609040504020204" pitchFamily="49" charset="0"/>
              </a:rPr>
              <a:t>$_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16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MetricId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-</a:t>
            </a:r>
            <a:r>
              <a:rPr lang="en-US" sz="160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eq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FF4500"/>
                </a:solidFill>
                <a:latin typeface="Lucida Console" panose="020B0609040504020204" pitchFamily="49" charset="0"/>
              </a:rPr>
              <a:t>$stat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} 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endParaRPr lang="en-US" sz="16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Lucida Console" panose="020B0609040504020204" pitchFamily="49" charset="0"/>
              </a:rPr>
              <a:t>Group-Object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Lucida Console" panose="020B0609040504020204" pitchFamily="49" charset="0"/>
              </a:rPr>
              <a:t>-Property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{(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[</a:t>
            </a:r>
            <a:r>
              <a:rPr lang="en-US" sz="1600" dirty="0" err="1">
                <a:solidFill>
                  <a:srgbClr val="008080"/>
                </a:solidFill>
                <a:latin typeface="Lucida Console" panose="020B0609040504020204" pitchFamily="49" charset="0"/>
              </a:rPr>
              <a:t>DateTime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]</a:t>
            </a:r>
            <a:r>
              <a:rPr lang="en-US" sz="1600" dirty="0">
                <a:solidFill>
                  <a:srgbClr val="FF4500"/>
                </a:solidFill>
                <a:latin typeface="Lucida Console" panose="020B0609040504020204" pitchFamily="49" charset="0"/>
              </a:rPr>
              <a:t>$_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Timestamp)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Minute} 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endParaRPr lang="en-US" sz="16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Lucida Console" panose="020B0609040504020204" pitchFamily="49" charset="0"/>
              </a:rPr>
              <a:t>Sort-Object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Lucida Console" panose="020B0609040504020204" pitchFamily="49" charset="0"/>
              </a:rPr>
              <a:t>-Property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endParaRPr lang="en-US" sz="16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Lucida Console" panose="020B0609040504020204" pitchFamily="49" charset="0"/>
              </a:rPr>
              <a:t>Select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@{N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600" dirty="0">
                <a:solidFill>
                  <a:srgbClr val="8B0000"/>
                </a:solidFill>
                <a:latin typeface="Lucida Console" panose="020B0609040504020204" pitchFamily="49" charset="0"/>
              </a:rPr>
              <a:t>'VM'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;E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  <a:r>
              <a:rPr lang="en-US" sz="16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16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vmName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}}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endParaRPr lang="en-US" sz="16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   @{N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600" dirty="0">
                <a:solidFill>
                  <a:srgbClr val="8B0000"/>
                </a:solidFill>
                <a:latin typeface="Lucida Console" panose="020B0609040504020204" pitchFamily="49" charset="0"/>
              </a:rPr>
              <a:t>'</a:t>
            </a:r>
            <a:r>
              <a:rPr lang="en-US" sz="16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Minute'</a:t>
            </a:r>
            <a:r>
              <a:rPr lang="en-US" sz="16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;E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  <a:r>
              <a:rPr lang="en-US" sz="1600" dirty="0">
                <a:solidFill>
                  <a:srgbClr val="FF4500"/>
                </a:solidFill>
                <a:latin typeface="Lucida Console" panose="020B0609040504020204" pitchFamily="49" charset="0"/>
              </a:rPr>
              <a:t>$_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Name}}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endParaRPr lang="en-US" sz="16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   @{N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6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US" sz="16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Avg</a:t>
            </a:r>
            <a:r>
              <a:rPr lang="en-US" sz="16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     E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  <a:r>
              <a:rPr lang="en-US" sz="1600" dirty="0">
                <a:solidFill>
                  <a:srgbClr val="FF4500"/>
                </a:solidFill>
                <a:latin typeface="Lucida Console" panose="020B0609040504020204" pitchFamily="49" charset="0"/>
              </a:rPr>
              <a:t>$_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Group 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Lucida Console" panose="020B0609040504020204" pitchFamily="49" charset="0"/>
              </a:rPr>
              <a:t>Measure-Object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Lucida Console" panose="020B0609040504020204" pitchFamily="49" charset="0"/>
              </a:rPr>
              <a:t>-Property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8A2BE2"/>
                </a:solidFill>
                <a:latin typeface="Lucida Console" panose="020B0609040504020204" pitchFamily="49" charset="0"/>
              </a:rPr>
              <a:t>Value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Lucida Console" panose="020B0609040504020204" pitchFamily="49" charset="0"/>
              </a:rPr>
              <a:t>-Average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</a:t>
            </a:r>
            <a:r>
              <a:rPr lang="en-US" sz="1600" dirty="0">
                <a:solidFill>
                  <a:srgbClr val="0000FF"/>
                </a:solidFill>
                <a:latin typeface="Lucida Console" panose="020B0609040504020204" pitchFamily="49" charset="0"/>
              </a:rPr>
              <a:t>select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6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ExpandProperty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8A2BE2"/>
                </a:solidFill>
                <a:latin typeface="Lucida Console" panose="020B0609040504020204" pitchFamily="49" charset="0"/>
              </a:rPr>
              <a:t>Average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}} 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endParaRPr lang="en-US" sz="16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Lucida Console" panose="020B0609040504020204" pitchFamily="49" charset="0"/>
              </a:rPr>
              <a:t>Export-Excel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Lucida Console" panose="020B0609040504020204" pitchFamily="49" charset="0"/>
              </a:rPr>
              <a:t>-Path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FF4500"/>
                </a:solidFill>
                <a:latin typeface="Lucida Console" panose="020B0609040504020204" pitchFamily="49" charset="0"/>
              </a:rPr>
              <a:t>$file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6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WorkSheetname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8A2BE2"/>
                </a:solidFill>
                <a:latin typeface="Lucida Console" panose="020B0609040504020204" pitchFamily="49" charset="0"/>
              </a:rPr>
              <a:t>Test5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`</a:t>
            </a:r>
          </a:p>
          <a:p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6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6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ExcelChartDefinition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FF4500"/>
                </a:solidFill>
                <a:latin typeface="Lucida Console" panose="020B0609040504020204" pitchFamily="49" charset="0"/>
              </a:rPr>
              <a:t>$chart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6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AutoNameRange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`</a:t>
            </a:r>
          </a:p>
          <a:p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6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6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AutoSize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Lucida Console" panose="020B0609040504020204" pitchFamily="49" charset="0"/>
              </a:rPr>
              <a:t>-AutoFilter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6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FreezeTopRow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Lucida Console" panose="020B0609040504020204" pitchFamily="49" charset="0"/>
              </a:rPr>
              <a:t>-Show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B70040B-BAC2-4732-914B-9C4BA74B3629}"/>
              </a:ext>
            </a:extLst>
          </p:cNvPr>
          <p:cNvSpPr/>
          <p:nvPr/>
        </p:nvSpPr>
        <p:spPr>
          <a:xfrm>
            <a:off x="986715" y="139485"/>
            <a:ext cx="5716302" cy="1821051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928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B6C189-1B68-4F3C-BEC2-9CF4A7E20BBD}"/>
              </a:ext>
            </a:extLst>
          </p:cNvPr>
          <p:cNvSpPr txBox="1">
            <a:spLocks/>
          </p:cNvSpPr>
          <p:nvPr/>
        </p:nvSpPr>
        <p:spPr>
          <a:xfrm>
            <a:off x="857927" y="271221"/>
            <a:ext cx="10176865" cy="2983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967F3F3-FF96-4B58-A476-0F146F871737}"/>
              </a:ext>
            </a:extLst>
          </p:cNvPr>
          <p:cNvSpPr txBox="1">
            <a:spLocks/>
          </p:cNvSpPr>
          <p:nvPr/>
        </p:nvSpPr>
        <p:spPr>
          <a:xfrm>
            <a:off x="857928" y="1398509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B7FC1E-F9E8-4C29-8DD4-C2BF502A5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39" y="456175"/>
            <a:ext cx="8139498" cy="524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5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BF49962-EE50-4CF9-9A35-EA120ABD2CBA}"/>
              </a:ext>
            </a:extLst>
          </p:cNvPr>
          <p:cNvSpPr txBox="1">
            <a:spLocks/>
          </p:cNvSpPr>
          <p:nvPr/>
        </p:nvSpPr>
        <p:spPr bwMode="gray">
          <a:xfrm>
            <a:off x="1154953" y="399555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>
              <a:defRPr/>
            </a:pPr>
            <a:r>
              <a:rPr lang="en-US" dirty="0">
                <a:solidFill>
                  <a:schemeClr val="tx1"/>
                </a:solidFill>
                <a:latin typeface="Century Gothic" panose="020B0502020202020204"/>
              </a:rPr>
              <a:t>Getting the Data 1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B6C189-1B68-4F3C-BEC2-9CF4A7E20BBD}"/>
              </a:ext>
            </a:extLst>
          </p:cNvPr>
          <p:cNvSpPr txBox="1">
            <a:spLocks/>
          </p:cNvSpPr>
          <p:nvPr/>
        </p:nvSpPr>
        <p:spPr>
          <a:xfrm>
            <a:off x="1154954" y="1635071"/>
            <a:ext cx="9321899" cy="4384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967F3F3-FF96-4B58-A476-0F146F871737}"/>
              </a:ext>
            </a:extLst>
          </p:cNvPr>
          <p:cNvSpPr txBox="1">
            <a:spLocks/>
          </p:cNvSpPr>
          <p:nvPr/>
        </p:nvSpPr>
        <p:spPr>
          <a:xfrm>
            <a:off x="857928" y="1398509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08B3902-CBAF-4A81-9EBE-538D5DCC039A}"/>
              </a:ext>
            </a:extLst>
          </p:cNvPr>
          <p:cNvSpPr txBox="1">
            <a:spLocks/>
          </p:cNvSpPr>
          <p:nvPr/>
        </p:nvSpPr>
        <p:spPr>
          <a:xfrm>
            <a:off x="1097837" y="1297724"/>
            <a:ext cx="5413719" cy="15022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ACD433"/>
              </a:buClr>
              <a:defRPr/>
            </a:pPr>
            <a:r>
              <a:rPr lang="de-DE" sz="2000" dirty="0"/>
              <a:t>Know what data is available</a:t>
            </a:r>
          </a:p>
          <a:p>
            <a:pPr lvl="0">
              <a:buClr>
                <a:srgbClr val="ACD433"/>
              </a:buClr>
              <a:defRPr/>
            </a:pPr>
            <a:r>
              <a:rPr lang="de-DE" sz="2000" dirty="0"/>
              <a:t>PowerCLI contains Get-Stat cmdlet</a:t>
            </a:r>
          </a:p>
          <a:p>
            <a:pPr lvl="0">
              <a:buClr>
                <a:srgbClr val="ACD433"/>
              </a:buClr>
              <a:defRPr/>
            </a:pPr>
            <a:r>
              <a:rPr lang="de-DE" sz="2000" dirty="0"/>
              <a:t>Know how vSphere collects performance data!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4A4C8A-AA7E-4C97-80D1-4E89C88F1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4285" y="2558757"/>
            <a:ext cx="7229685" cy="420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617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B6C189-1B68-4F3C-BEC2-9CF4A7E20BBD}"/>
              </a:ext>
            </a:extLst>
          </p:cNvPr>
          <p:cNvSpPr txBox="1">
            <a:spLocks/>
          </p:cNvSpPr>
          <p:nvPr/>
        </p:nvSpPr>
        <p:spPr>
          <a:xfrm>
            <a:off x="857927" y="271221"/>
            <a:ext cx="10176865" cy="2983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967F3F3-FF96-4B58-A476-0F146F871737}"/>
              </a:ext>
            </a:extLst>
          </p:cNvPr>
          <p:cNvSpPr txBox="1">
            <a:spLocks/>
          </p:cNvSpPr>
          <p:nvPr/>
        </p:nvSpPr>
        <p:spPr>
          <a:xfrm>
            <a:off x="857928" y="1398509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5D8B44-76C9-49FE-9349-555EDBAE5E53}"/>
              </a:ext>
            </a:extLst>
          </p:cNvPr>
          <p:cNvSpPr/>
          <p:nvPr/>
        </p:nvSpPr>
        <p:spPr>
          <a:xfrm>
            <a:off x="1387099" y="221535"/>
            <a:ext cx="11143281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4500"/>
                </a:solidFill>
                <a:latin typeface="Lucida Console" panose="020B0609040504020204" pitchFamily="49" charset="0"/>
              </a:rPr>
              <a:t>$extract1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'D:\Stats\extract1.csv'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srgbClr val="FF4500"/>
                </a:solidFill>
                <a:latin typeface="Lucida Console" panose="020B0609040504020204" pitchFamily="49" charset="0"/>
              </a:rPr>
              <a:t>$file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'D:\Stats\test2.xlsx'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12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vmName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"^stress"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srgbClr val="FF4500"/>
                </a:solidFill>
                <a:latin typeface="Lucida Console" panose="020B0609040504020204" pitchFamily="49" charset="0"/>
              </a:rPr>
              <a:t>$stat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'</a:t>
            </a:r>
            <a:r>
              <a:rPr lang="en-US" sz="12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cpu.usage.average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'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  <a:p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12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sChart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@{</a:t>
            </a: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XRange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'Minute'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YRange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'stress1'</a:t>
            </a:r>
            <a:r>
              <a:rPr lang="en-US" sz="1200" dirty="0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'stress2'</a:t>
            </a:r>
            <a:r>
              <a:rPr lang="en-US" sz="1200" dirty="0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'stress3'</a:t>
            </a:r>
            <a:r>
              <a:rPr lang="en-US" sz="1200" dirty="0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'stress4'</a:t>
            </a:r>
            <a:r>
              <a:rPr lang="en-US" sz="1200" dirty="0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'stress5'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Title </a:t>
            </a:r>
            <a:r>
              <a:rPr lang="en-US" sz="12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US" sz="12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Avg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 CPU usage"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ChartType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'Line'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</a:p>
          <a:p>
            <a:r>
              <a:rPr lang="en-US" sz="1200" dirty="0">
                <a:solidFill>
                  <a:srgbClr val="FF4500"/>
                </a:solidFill>
                <a:latin typeface="Lucida Console" panose="020B0609040504020204" pitchFamily="49" charset="0"/>
              </a:rPr>
              <a:t>$chart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New-ExcelChart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FF4500"/>
                </a:solidFill>
                <a:latin typeface="Lucida Console" panose="020B0609040504020204" pitchFamily="49" charset="0"/>
              </a:rPr>
              <a:t>@</a:t>
            </a:r>
            <a:r>
              <a:rPr lang="en-US" sz="12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sChart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Import-Csv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Lucida Console" panose="020B0609040504020204" pitchFamily="49" charset="0"/>
              </a:rPr>
              <a:t>-Path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FF4500"/>
                </a:solidFill>
                <a:latin typeface="Lucida Console" panose="020B0609040504020204" pitchFamily="49" charset="0"/>
              </a:rPr>
              <a:t>$extract1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2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UseCulture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where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  <a:r>
              <a:rPr lang="en-US" sz="1200" dirty="0">
                <a:solidFill>
                  <a:srgbClr val="FF4500"/>
                </a:solidFill>
                <a:latin typeface="Lucida Console" panose="020B0609040504020204" pitchFamily="49" charset="0"/>
              </a:rPr>
              <a:t>$_</a:t>
            </a:r>
            <a:r>
              <a:rPr lang="en-US" sz="1200" dirty="0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Entity </a:t>
            </a:r>
            <a:r>
              <a:rPr lang="en-US" sz="1200" dirty="0">
                <a:solidFill>
                  <a:srgbClr val="A9A9A9"/>
                </a:solidFill>
                <a:latin typeface="Lucida Console" panose="020B0609040504020204" pitchFamily="49" charset="0"/>
              </a:rPr>
              <a:t>-match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12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vmName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A9A9A9"/>
                </a:solidFill>
                <a:latin typeface="Lucida Console" panose="020B0609040504020204" pitchFamily="49" charset="0"/>
              </a:rPr>
              <a:t>-and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FF4500"/>
                </a:solidFill>
                <a:latin typeface="Lucida Console" panose="020B0609040504020204" pitchFamily="49" charset="0"/>
              </a:rPr>
              <a:t>$_</a:t>
            </a:r>
            <a:r>
              <a:rPr lang="en-US" sz="1200" dirty="0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1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MetricId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A9A9A9"/>
                </a:solidFill>
                <a:latin typeface="Lucida Console" panose="020B0609040504020204" pitchFamily="49" charset="0"/>
              </a:rPr>
              <a:t>-</a:t>
            </a:r>
            <a:r>
              <a:rPr lang="en-US" sz="120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eq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FF4500"/>
                </a:solidFill>
                <a:latin typeface="Lucida Console" panose="020B0609040504020204" pitchFamily="49" charset="0"/>
              </a:rPr>
              <a:t>$stat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} </a:t>
            </a:r>
            <a:r>
              <a:rPr lang="en-US" sz="12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Group-Object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Lucida Console" panose="020B0609040504020204" pitchFamily="49" charset="0"/>
              </a:rPr>
              <a:t>-Property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{(</a:t>
            </a:r>
            <a:r>
              <a:rPr lang="en-US" sz="1200" dirty="0">
                <a:solidFill>
                  <a:srgbClr val="A9A9A9"/>
                </a:solidFill>
                <a:latin typeface="Lucida Console" panose="020B0609040504020204" pitchFamily="49" charset="0"/>
              </a:rPr>
              <a:t>[</a:t>
            </a:r>
            <a:r>
              <a:rPr lang="en-US" sz="1200" dirty="0" err="1">
                <a:solidFill>
                  <a:srgbClr val="008080"/>
                </a:solidFill>
                <a:latin typeface="Lucida Console" panose="020B0609040504020204" pitchFamily="49" charset="0"/>
              </a:rPr>
              <a:t>DateTime</a:t>
            </a:r>
            <a:r>
              <a:rPr lang="en-US" sz="1200" dirty="0">
                <a:solidFill>
                  <a:srgbClr val="A9A9A9"/>
                </a:solidFill>
                <a:latin typeface="Lucida Console" panose="020B0609040504020204" pitchFamily="49" charset="0"/>
              </a:rPr>
              <a:t>]</a:t>
            </a:r>
            <a:r>
              <a:rPr lang="en-US" sz="1200" dirty="0">
                <a:solidFill>
                  <a:srgbClr val="FF4500"/>
                </a:solidFill>
                <a:latin typeface="Lucida Console" panose="020B0609040504020204" pitchFamily="49" charset="0"/>
              </a:rPr>
              <a:t>$_</a:t>
            </a:r>
            <a:r>
              <a:rPr lang="en-US" sz="1200" dirty="0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Timestamp)</a:t>
            </a:r>
            <a:r>
              <a:rPr lang="en-US" sz="1200" dirty="0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Minute} </a:t>
            </a:r>
            <a:r>
              <a:rPr lang="en-US" sz="12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Sort-Object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Lucida Console" panose="020B0609040504020204" pitchFamily="49" charset="0"/>
              </a:rPr>
              <a:t>-Property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%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2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12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obj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A9A9A9"/>
                </a:solidFill>
                <a:latin typeface="Lucida Console" panose="020B0609040504020204" pitchFamily="49" charset="0"/>
              </a:rPr>
              <a:t>[</a:t>
            </a:r>
            <a:r>
              <a:rPr lang="en-US" sz="1200" dirty="0">
                <a:solidFill>
                  <a:srgbClr val="008080"/>
                </a:solidFill>
                <a:latin typeface="Lucida Console" panose="020B0609040504020204" pitchFamily="49" charset="0"/>
              </a:rPr>
              <a:t>ordered</a:t>
            </a:r>
            <a:r>
              <a:rPr lang="en-US" sz="1200" dirty="0">
                <a:solidFill>
                  <a:srgbClr val="A9A9A9"/>
                </a:solidFill>
                <a:latin typeface="Lucida Console" panose="020B0609040504020204" pitchFamily="49" charset="0"/>
              </a:rPr>
              <a:t>]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@{</a:t>
            </a: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Minute </a:t>
            </a:r>
            <a:r>
              <a:rPr lang="en-US" sz="12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FF4500"/>
                </a:solidFill>
                <a:latin typeface="Lucida Console" panose="020B0609040504020204" pitchFamily="49" charset="0"/>
              </a:rPr>
              <a:t>$_</a:t>
            </a:r>
            <a:r>
              <a:rPr lang="en-US" sz="1200" dirty="0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Name</a:t>
            </a: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}</a:t>
            </a: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200" dirty="0">
                <a:solidFill>
                  <a:srgbClr val="FF4500"/>
                </a:solidFill>
                <a:latin typeface="Lucida Console" panose="020B0609040504020204" pitchFamily="49" charset="0"/>
              </a:rPr>
              <a:t>$_</a:t>
            </a:r>
            <a:r>
              <a:rPr lang="en-US" sz="1200" dirty="0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Group </a:t>
            </a:r>
            <a:r>
              <a:rPr lang="en-US" sz="12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Group-Object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Lucida Console" panose="020B0609040504020204" pitchFamily="49" charset="0"/>
              </a:rPr>
              <a:t>-Property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A2BE2"/>
                </a:solidFill>
                <a:latin typeface="Lucida Console" panose="020B0609040504020204" pitchFamily="49" charset="0"/>
              </a:rPr>
              <a:t>Entity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Sort-Object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Lucida Console" panose="020B0609040504020204" pitchFamily="49" charset="0"/>
              </a:rPr>
              <a:t>-Property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%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2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12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avg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FF4500"/>
                </a:solidFill>
                <a:latin typeface="Lucida Console" panose="020B0609040504020204" pitchFamily="49" charset="0"/>
              </a:rPr>
              <a:t>$_</a:t>
            </a:r>
            <a:r>
              <a:rPr lang="en-US" sz="1200" dirty="0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Group </a:t>
            </a:r>
            <a:r>
              <a:rPr lang="en-US" sz="12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Measure-Object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Lucida Console" panose="020B0609040504020204" pitchFamily="49" charset="0"/>
              </a:rPr>
              <a:t>-Property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A2BE2"/>
                </a:solidFill>
                <a:latin typeface="Lucida Console" panose="020B0609040504020204" pitchFamily="49" charset="0"/>
              </a:rPr>
              <a:t>Value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Lucida Console" panose="020B0609040504020204" pitchFamily="49" charset="0"/>
              </a:rPr>
              <a:t>-Average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Select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2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ExpandProperty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A2BE2"/>
                </a:solidFill>
                <a:latin typeface="Lucida Console" panose="020B0609040504020204" pitchFamily="49" charset="0"/>
              </a:rPr>
              <a:t>Average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2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12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obj</a:t>
            </a:r>
            <a:r>
              <a:rPr lang="en-US" sz="120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1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Add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200" dirty="0">
                <a:solidFill>
                  <a:srgbClr val="FF4500"/>
                </a:solidFill>
                <a:latin typeface="Lucida Console" panose="020B0609040504020204" pitchFamily="49" charset="0"/>
              </a:rPr>
              <a:t>$_</a:t>
            </a:r>
            <a:r>
              <a:rPr lang="en-US" sz="1200" dirty="0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Name</a:t>
            </a:r>
            <a:r>
              <a:rPr lang="en-US" sz="1200" dirty="0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r>
              <a:rPr lang="en-US" sz="12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12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avg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}</a:t>
            </a: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New-Object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PSObject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Lucida Console" panose="020B0609040504020204" pitchFamily="49" charset="0"/>
              </a:rPr>
              <a:t>-Property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12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obj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} </a:t>
            </a:r>
            <a:r>
              <a:rPr lang="en-US" sz="12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Export-Excel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Lucida Console" panose="020B0609040504020204" pitchFamily="49" charset="0"/>
              </a:rPr>
              <a:t>-Path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FF4500"/>
                </a:solidFill>
                <a:latin typeface="Lucida Console" panose="020B0609040504020204" pitchFamily="49" charset="0"/>
              </a:rPr>
              <a:t>$file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2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WorkSheetname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A2BE2"/>
                </a:solidFill>
                <a:latin typeface="Lucida Console" panose="020B0609040504020204" pitchFamily="49" charset="0"/>
              </a:rPr>
              <a:t>Test6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`</a:t>
            </a: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2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2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ExcelChartDefinition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FF4500"/>
                </a:solidFill>
                <a:latin typeface="Lucida Console" panose="020B0609040504020204" pitchFamily="49" charset="0"/>
              </a:rPr>
              <a:t>$chart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2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AutoNameRange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`</a:t>
            </a: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2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2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AutoSize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Lucida Console" panose="020B0609040504020204" pitchFamily="49" charset="0"/>
              </a:rPr>
              <a:t>-AutoFilter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2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FreezeTopRow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Lucida Console" panose="020B0609040504020204" pitchFamily="49" charset="0"/>
              </a:rPr>
              <a:t>-Show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B70040B-BAC2-4732-914B-9C4BA74B3629}"/>
              </a:ext>
            </a:extLst>
          </p:cNvPr>
          <p:cNvSpPr/>
          <p:nvPr/>
        </p:nvSpPr>
        <p:spPr>
          <a:xfrm>
            <a:off x="986715" y="1398508"/>
            <a:ext cx="6374980" cy="360549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9716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B6C189-1B68-4F3C-BEC2-9CF4A7E20BBD}"/>
              </a:ext>
            </a:extLst>
          </p:cNvPr>
          <p:cNvSpPr txBox="1">
            <a:spLocks/>
          </p:cNvSpPr>
          <p:nvPr/>
        </p:nvSpPr>
        <p:spPr>
          <a:xfrm>
            <a:off x="857927" y="271221"/>
            <a:ext cx="10176865" cy="2983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967F3F3-FF96-4B58-A476-0F146F871737}"/>
              </a:ext>
            </a:extLst>
          </p:cNvPr>
          <p:cNvSpPr txBox="1">
            <a:spLocks/>
          </p:cNvSpPr>
          <p:nvPr/>
        </p:nvSpPr>
        <p:spPr>
          <a:xfrm>
            <a:off x="857928" y="1398509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248AC3-CDE8-4BF2-93BA-8283284C5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11" y="213525"/>
            <a:ext cx="11204934" cy="54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017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B6C189-1B68-4F3C-BEC2-9CF4A7E20BBD}"/>
              </a:ext>
            </a:extLst>
          </p:cNvPr>
          <p:cNvSpPr txBox="1">
            <a:spLocks/>
          </p:cNvSpPr>
          <p:nvPr/>
        </p:nvSpPr>
        <p:spPr>
          <a:xfrm>
            <a:off x="857927" y="271221"/>
            <a:ext cx="10176865" cy="2983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967F3F3-FF96-4B58-A476-0F146F871737}"/>
              </a:ext>
            </a:extLst>
          </p:cNvPr>
          <p:cNvSpPr txBox="1">
            <a:spLocks/>
          </p:cNvSpPr>
          <p:nvPr/>
        </p:nvSpPr>
        <p:spPr>
          <a:xfrm>
            <a:off x="857928" y="1398509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889B2C-933D-4AA2-9F95-E3513F35F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398" y="316402"/>
            <a:ext cx="8191961" cy="548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2756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BF49962-EE50-4CF9-9A35-EA120ABD2CBA}"/>
              </a:ext>
            </a:extLst>
          </p:cNvPr>
          <p:cNvSpPr txBox="1">
            <a:spLocks/>
          </p:cNvSpPr>
          <p:nvPr/>
        </p:nvSpPr>
        <p:spPr bwMode="gray">
          <a:xfrm>
            <a:off x="1154953" y="399555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>
              <a:defRPr/>
            </a:pPr>
            <a:r>
              <a:rPr lang="en-US" dirty="0">
                <a:solidFill>
                  <a:schemeClr val="tx1"/>
                </a:solidFill>
                <a:latin typeface="Century Gothic" panose="020B0502020202020204"/>
              </a:rPr>
              <a:t>Containers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B6C189-1B68-4F3C-BEC2-9CF4A7E20BBD}"/>
              </a:ext>
            </a:extLst>
          </p:cNvPr>
          <p:cNvSpPr txBox="1">
            <a:spLocks/>
          </p:cNvSpPr>
          <p:nvPr/>
        </p:nvSpPr>
        <p:spPr>
          <a:xfrm>
            <a:off x="1154954" y="1635071"/>
            <a:ext cx="9321899" cy="4384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967F3F3-FF96-4B58-A476-0F146F871737}"/>
              </a:ext>
            </a:extLst>
          </p:cNvPr>
          <p:cNvSpPr txBox="1">
            <a:spLocks/>
          </p:cNvSpPr>
          <p:nvPr/>
        </p:nvSpPr>
        <p:spPr>
          <a:xfrm>
            <a:off x="857928" y="1398509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BD6F71E-49BE-4EC7-81CE-1FD6EFE1DCBB}"/>
              </a:ext>
            </a:extLst>
          </p:cNvPr>
          <p:cNvSpPr txBox="1">
            <a:spLocks/>
          </p:cNvSpPr>
          <p:nvPr/>
        </p:nvSpPr>
        <p:spPr>
          <a:xfrm>
            <a:off x="986715" y="1635071"/>
            <a:ext cx="10052879" cy="2967926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ACD433"/>
              </a:buClr>
              <a:defRPr/>
            </a:pPr>
            <a:r>
              <a:rPr lang="en-US" sz="96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Growing up</a:t>
            </a:r>
          </a:p>
          <a:p>
            <a:pPr lvl="0">
              <a:buClr>
                <a:srgbClr val="ACD433"/>
              </a:buClr>
              <a:defRPr/>
            </a:pPr>
            <a:r>
              <a:rPr lang="en-US" sz="96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Increasing number of containers available</a:t>
            </a:r>
          </a:p>
          <a:p>
            <a:pPr lvl="0">
              <a:buClr>
                <a:srgbClr val="ACD433"/>
              </a:buClr>
              <a:defRPr/>
            </a:pPr>
            <a:r>
              <a:rPr lang="en-US" sz="96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Take away the tedious overhead</a:t>
            </a:r>
          </a:p>
          <a:p>
            <a:pPr lvl="0">
              <a:buClr>
                <a:srgbClr val="ACD433"/>
              </a:buClr>
              <a:defRPr/>
            </a:pPr>
            <a:r>
              <a:rPr lang="en-US" sz="96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Just concentrate on the app(s)</a:t>
            </a:r>
          </a:p>
          <a:p>
            <a:pPr lvl="0">
              <a:buClr>
                <a:srgbClr val="ACD433"/>
              </a:buClr>
              <a:defRPr/>
            </a:pPr>
            <a:r>
              <a:rPr lang="en-US" sz="96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… and how they (can) interact</a:t>
            </a:r>
          </a:p>
          <a:p>
            <a:pPr lvl="0">
              <a:buClr>
                <a:srgbClr val="ACD433"/>
              </a:buClr>
              <a:defRPr/>
            </a:pPr>
            <a:endParaRPr lang="en-US" sz="9600" dirty="0">
              <a:solidFill>
                <a:sysClr val="windowText" lastClr="000000">
                  <a:lumMod val="75000"/>
                  <a:lumOff val="25000"/>
                </a:sysClr>
              </a:solidFill>
              <a:latin typeface="Century Gothic" panose="020B0502020202020204"/>
            </a:endParaRPr>
          </a:p>
          <a:p>
            <a:pPr lvl="0">
              <a:buClr>
                <a:srgbClr val="ACD433"/>
              </a:buClr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91758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BF49962-EE50-4CF9-9A35-EA120ABD2CBA}"/>
              </a:ext>
            </a:extLst>
          </p:cNvPr>
          <p:cNvSpPr txBox="1">
            <a:spLocks/>
          </p:cNvSpPr>
          <p:nvPr/>
        </p:nvSpPr>
        <p:spPr bwMode="gray">
          <a:xfrm>
            <a:off x="1154953" y="399555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>
              <a:defRPr/>
            </a:pPr>
            <a:r>
              <a:rPr lang="en-US" dirty="0">
                <a:solidFill>
                  <a:schemeClr val="tx1"/>
                </a:solidFill>
                <a:latin typeface="Century Gothic" panose="020B0502020202020204"/>
              </a:rPr>
              <a:t>Ad-hoc Perf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B6C189-1B68-4F3C-BEC2-9CF4A7E20BBD}"/>
              </a:ext>
            </a:extLst>
          </p:cNvPr>
          <p:cNvSpPr txBox="1">
            <a:spLocks/>
          </p:cNvSpPr>
          <p:nvPr/>
        </p:nvSpPr>
        <p:spPr>
          <a:xfrm>
            <a:off x="1154954" y="1635071"/>
            <a:ext cx="9321899" cy="4384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967F3F3-FF96-4B58-A476-0F146F871737}"/>
              </a:ext>
            </a:extLst>
          </p:cNvPr>
          <p:cNvSpPr txBox="1">
            <a:spLocks/>
          </p:cNvSpPr>
          <p:nvPr/>
        </p:nvSpPr>
        <p:spPr>
          <a:xfrm>
            <a:off x="857928" y="1398509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BD6F71E-49BE-4EC7-81CE-1FD6EFE1DCBB}"/>
              </a:ext>
            </a:extLst>
          </p:cNvPr>
          <p:cNvSpPr txBox="1">
            <a:spLocks/>
          </p:cNvSpPr>
          <p:nvPr/>
        </p:nvSpPr>
        <p:spPr>
          <a:xfrm>
            <a:off x="986715" y="1466481"/>
            <a:ext cx="10052879" cy="427170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ACD433"/>
              </a:buClr>
              <a:defRPr/>
            </a:pPr>
            <a:r>
              <a:rPr lang="en-US" sz="96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Most solutions will do</a:t>
            </a:r>
          </a:p>
          <a:p>
            <a:pPr lvl="0">
              <a:buClr>
                <a:srgbClr val="ACD433"/>
              </a:buClr>
              <a:defRPr/>
            </a:pPr>
            <a:r>
              <a:rPr lang="en-US" sz="96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But… remote, sharing, ad-hoc</a:t>
            </a:r>
          </a:p>
          <a:p>
            <a:pPr lvl="0">
              <a:buClr>
                <a:srgbClr val="ACD433"/>
              </a:buClr>
              <a:defRPr/>
            </a:pPr>
            <a:r>
              <a:rPr lang="en-US" sz="9600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Containerised</a:t>
            </a:r>
            <a:r>
              <a:rPr lang="en-US" sz="96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 solution</a:t>
            </a:r>
          </a:p>
          <a:p>
            <a:pPr lvl="0">
              <a:buClr>
                <a:srgbClr val="ACD433"/>
              </a:buClr>
              <a:defRPr/>
            </a:pPr>
            <a:r>
              <a:rPr lang="en-US" sz="96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To explore the possibilities </a:t>
            </a:r>
          </a:p>
          <a:p>
            <a:pPr lvl="0">
              <a:buClr>
                <a:srgbClr val="ACD433"/>
              </a:buClr>
              <a:defRPr/>
            </a:pPr>
            <a:r>
              <a:rPr lang="en-US" sz="96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Got hooked, wrote some functions</a:t>
            </a:r>
          </a:p>
          <a:p>
            <a:pPr lvl="0">
              <a:buClr>
                <a:srgbClr val="ACD433"/>
              </a:buClr>
              <a:defRPr/>
            </a:pPr>
            <a:r>
              <a:rPr lang="en-US" sz="96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Photon as host</a:t>
            </a:r>
          </a:p>
          <a:p>
            <a:pPr lvl="0">
              <a:buClr>
                <a:srgbClr val="ACD433"/>
              </a:buClr>
              <a:defRPr/>
            </a:pPr>
            <a:r>
              <a:rPr lang="en-US" sz="96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PowerShell/PowerCLI Core to automate</a:t>
            </a:r>
          </a:p>
          <a:p>
            <a:pPr lvl="0">
              <a:buClr>
                <a:srgbClr val="ACD433"/>
              </a:buClr>
              <a:defRPr/>
            </a:pPr>
            <a:r>
              <a:rPr lang="en-US" sz="9600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InfluxDB</a:t>
            </a:r>
            <a:r>
              <a:rPr lang="en-US" sz="96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 for data</a:t>
            </a:r>
          </a:p>
          <a:p>
            <a:pPr lvl="0">
              <a:buClr>
                <a:srgbClr val="ACD433"/>
              </a:buClr>
              <a:defRPr/>
            </a:pPr>
            <a:r>
              <a:rPr lang="en-US" sz="9600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Grafana</a:t>
            </a:r>
            <a:r>
              <a:rPr lang="en-US" sz="96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 for graphical interface</a:t>
            </a:r>
          </a:p>
          <a:p>
            <a:pPr lvl="0">
              <a:buClr>
                <a:srgbClr val="ACD433"/>
              </a:buClr>
              <a:defRPr/>
            </a:pPr>
            <a:endParaRPr lang="en-US" sz="9600" dirty="0">
              <a:solidFill>
                <a:sysClr val="windowText" lastClr="000000">
                  <a:lumMod val="75000"/>
                  <a:lumOff val="25000"/>
                </a:sysClr>
              </a:solidFill>
              <a:latin typeface="Century Gothic" panose="020B0502020202020204"/>
            </a:endParaRPr>
          </a:p>
          <a:p>
            <a:pPr lvl="0">
              <a:buClr>
                <a:srgbClr val="ACD433"/>
              </a:buClr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DAF1C4-76F3-4B27-9F0B-418231021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5220" y="991891"/>
            <a:ext cx="2963161" cy="466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703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BF49962-EE50-4CF9-9A35-EA120ABD2CBA}"/>
              </a:ext>
            </a:extLst>
          </p:cNvPr>
          <p:cNvSpPr txBox="1">
            <a:spLocks/>
          </p:cNvSpPr>
          <p:nvPr/>
        </p:nvSpPr>
        <p:spPr bwMode="gray">
          <a:xfrm>
            <a:off x="1154953" y="399555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>
              <a:defRPr/>
            </a:pPr>
            <a:r>
              <a:rPr lang="en-US" dirty="0">
                <a:solidFill>
                  <a:schemeClr val="tx1"/>
                </a:solidFill>
                <a:latin typeface="Century Gothic" panose="020B0502020202020204"/>
              </a:rPr>
              <a:t>Principles of Operation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B6C189-1B68-4F3C-BEC2-9CF4A7E20BBD}"/>
              </a:ext>
            </a:extLst>
          </p:cNvPr>
          <p:cNvSpPr txBox="1">
            <a:spLocks/>
          </p:cNvSpPr>
          <p:nvPr/>
        </p:nvSpPr>
        <p:spPr>
          <a:xfrm>
            <a:off x="1154954" y="1635071"/>
            <a:ext cx="9321899" cy="4384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967F3F3-FF96-4B58-A476-0F146F871737}"/>
              </a:ext>
            </a:extLst>
          </p:cNvPr>
          <p:cNvSpPr txBox="1">
            <a:spLocks/>
          </p:cNvSpPr>
          <p:nvPr/>
        </p:nvSpPr>
        <p:spPr>
          <a:xfrm>
            <a:off x="857928" y="1398509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BD6F71E-49BE-4EC7-81CE-1FD6EFE1DCBB}"/>
              </a:ext>
            </a:extLst>
          </p:cNvPr>
          <p:cNvSpPr txBox="1">
            <a:spLocks/>
          </p:cNvSpPr>
          <p:nvPr/>
        </p:nvSpPr>
        <p:spPr>
          <a:xfrm>
            <a:off x="986715" y="1466481"/>
            <a:ext cx="10052879" cy="4271707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ACD433"/>
              </a:buClr>
              <a:defRPr/>
            </a:pPr>
            <a:r>
              <a:rPr lang="en-US" sz="96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Problem reported, SBY called</a:t>
            </a:r>
          </a:p>
          <a:p>
            <a:pPr lvl="0">
              <a:buClr>
                <a:srgbClr val="ACD433"/>
              </a:buClr>
              <a:defRPr/>
            </a:pPr>
            <a:r>
              <a:rPr lang="en-US" sz="96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Fire up the VM, deploy the containers</a:t>
            </a:r>
          </a:p>
          <a:p>
            <a:pPr lvl="0">
              <a:buClr>
                <a:srgbClr val="ACD433"/>
              </a:buClr>
              <a:defRPr/>
            </a:pPr>
            <a:r>
              <a:rPr lang="en-US" sz="96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vSphere extraction scripts run in PowerCLI Core</a:t>
            </a:r>
          </a:p>
          <a:p>
            <a:pPr lvl="0">
              <a:buClr>
                <a:srgbClr val="ACD433"/>
              </a:buClr>
              <a:defRPr/>
            </a:pPr>
            <a:r>
              <a:rPr lang="en-US" sz="9600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Parameterised</a:t>
            </a:r>
            <a:endParaRPr lang="en-US" sz="9600" dirty="0">
              <a:solidFill>
                <a:sysClr val="windowText" lastClr="000000">
                  <a:lumMod val="75000"/>
                  <a:lumOff val="25000"/>
                </a:sysClr>
              </a:solidFill>
              <a:latin typeface="Century Gothic" panose="020B0502020202020204"/>
            </a:endParaRPr>
          </a:p>
          <a:p>
            <a:pPr lvl="0">
              <a:buClr>
                <a:srgbClr val="ACD433"/>
              </a:buClr>
              <a:defRPr/>
            </a:pPr>
            <a:r>
              <a:rPr lang="en-US" sz="96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Flushes data to </a:t>
            </a:r>
            <a:r>
              <a:rPr lang="en-US" sz="9600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InfluxDB</a:t>
            </a:r>
            <a:endParaRPr lang="en-US" sz="9600" dirty="0">
              <a:solidFill>
                <a:sysClr val="windowText" lastClr="000000">
                  <a:lumMod val="75000"/>
                  <a:lumOff val="25000"/>
                </a:sysClr>
              </a:solidFill>
              <a:latin typeface="Century Gothic" panose="020B0502020202020204"/>
            </a:endParaRPr>
          </a:p>
          <a:p>
            <a:pPr lvl="0">
              <a:buClr>
                <a:srgbClr val="ACD433"/>
              </a:buClr>
              <a:defRPr/>
            </a:pPr>
            <a:r>
              <a:rPr lang="en-US" sz="9600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Grafana</a:t>
            </a:r>
            <a:r>
              <a:rPr lang="en-US" sz="96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 row templates</a:t>
            </a:r>
          </a:p>
          <a:p>
            <a:pPr lvl="0">
              <a:buClr>
                <a:srgbClr val="ACD433"/>
              </a:buClr>
              <a:defRPr/>
            </a:pPr>
            <a:r>
              <a:rPr lang="en-US" sz="96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Create dashboard, optionally add rows</a:t>
            </a:r>
          </a:p>
          <a:p>
            <a:pPr lvl="0">
              <a:buClr>
                <a:srgbClr val="ACD433"/>
              </a:buClr>
              <a:defRPr/>
            </a:pPr>
            <a:r>
              <a:rPr lang="en-US" sz="96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Access via http(s)</a:t>
            </a:r>
          </a:p>
          <a:p>
            <a:pPr lvl="0">
              <a:buClr>
                <a:srgbClr val="ACD433"/>
              </a:buClr>
              <a:defRPr/>
            </a:pPr>
            <a:endParaRPr lang="en-US" sz="9600" dirty="0">
              <a:solidFill>
                <a:sysClr val="windowText" lastClr="000000">
                  <a:lumMod val="75000"/>
                  <a:lumOff val="25000"/>
                </a:sysClr>
              </a:solidFill>
              <a:latin typeface="Century Gothic" panose="020B0502020202020204"/>
            </a:endParaRPr>
          </a:p>
          <a:p>
            <a:pPr lvl="0">
              <a:buClr>
                <a:srgbClr val="ACD433"/>
              </a:buClr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99760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B6C189-1B68-4F3C-BEC2-9CF4A7E20BBD}"/>
              </a:ext>
            </a:extLst>
          </p:cNvPr>
          <p:cNvSpPr txBox="1">
            <a:spLocks/>
          </p:cNvSpPr>
          <p:nvPr/>
        </p:nvSpPr>
        <p:spPr>
          <a:xfrm>
            <a:off x="857927" y="271221"/>
            <a:ext cx="10176865" cy="2983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967F3F3-FF96-4B58-A476-0F146F871737}"/>
              </a:ext>
            </a:extLst>
          </p:cNvPr>
          <p:cNvSpPr txBox="1">
            <a:spLocks/>
          </p:cNvSpPr>
          <p:nvPr/>
        </p:nvSpPr>
        <p:spPr>
          <a:xfrm>
            <a:off x="857928" y="1398509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5D8B44-76C9-49FE-9349-555EDBAE5E53}"/>
              </a:ext>
            </a:extLst>
          </p:cNvPr>
          <p:cNvSpPr/>
          <p:nvPr/>
        </p:nvSpPr>
        <p:spPr>
          <a:xfrm>
            <a:off x="674177" y="837180"/>
            <a:ext cx="11143281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6400"/>
                </a:solidFill>
                <a:latin typeface="Lucida Console" panose="020B0609040504020204" pitchFamily="49" charset="0"/>
              </a:rPr>
              <a:t># Statistical data to </a:t>
            </a:r>
            <a:r>
              <a:rPr lang="en-US" sz="16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InfluxDB</a:t>
            </a:r>
            <a:endParaRPr lang="en-US" sz="16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6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16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dbName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8B0000"/>
                </a:solidFill>
                <a:latin typeface="Lucida Console" panose="020B0609040504020204" pitchFamily="49" charset="0"/>
              </a:rPr>
              <a:t>'</a:t>
            </a:r>
            <a:r>
              <a:rPr lang="en-US" sz="16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vsphere</a:t>
            </a:r>
            <a:r>
              <a:rPr lang="en-US" sz="1600" dirty="0">
                <a:solidFill>
                  <a:srgbClr val="8B0000"/>
                </a:solidFill>
                <a:latin typeface="Lucida Console" panose="020B0609040504020204" pitchFamily="49" charset="0"/>
              </a:rPr>
              <a:t>'</a:t>
            </a:r>
            <a:endParaRPr lang="en-US" sz="16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600" dirty="0">
                <a:solidFill>
                  <a:srgbClr val="FF4500"/>
                </a:solidFill>
                <a:latin typeface="Lucida Console" panose="020B0609040504020204" pitchFamily="49" charset="0"/>
              </a:rPr>
              <a:t>$table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8B0000"/>
                </a:solidFill>
                <a:latin typeface="Lucida Console" panose="020B0609040504020204" pitchFamily="49" charset="0"/>
              </a:rPr>
              <a:t>'stats'</a:t>
            </a:r>
            <a:endParaRPr lang="en-US" sz="16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en-US" sz="16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Lucida Console" panose="020B0609040504020204" pitchFamily="49" charset="0"/>
              </a:rPr>
              <a:t>Remove-</a:t>
            </a:r>
            <a:r>
              <a:rPr lang="en-US" sz="16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InfluxDB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6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DBName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16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dbName</a:t>
            </a:r>
            <a:endParaRPr lang="en-US" sz="16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Lucida Console" panose="020B0609040504020204" pitchFamily="49" charset="0"/>
              </a:rPr>
              <a:t>New-</a:t>
            </a:r>
            <a:r>
              <a:rPr lang="en-US" sz="16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InfluxDB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6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DBName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16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dbName</a:t>
            </a:r>
            <a:endParaRPr lang="en-US" sz="16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en-US" sz="16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600" dirty="0">
                <a:solidFill>
                  <a:srgbClr val="FF4500"/>
                </a:solidFill>
                <a:latin typeface="Lucida Console" panose="020B0609040504020204" pitchFamily="49" charset="0"/>
              </a:rPr>
              <a:t>$start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[</a:t>
            </a:r>
            <a:r>
              <a:rPr lang="en-US" sz="1600" dirty="0" err="1">
                <a:solidFill>
                  <a:srgbClr val="008080"/>
                </a:solidFill>
                <a:latin typeface="Lucida Console" panose="020B0609040504020204" pitchFamily="49" charset="0"/>
              </a:rPr>
              <a:t>DateTime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]</a:t>
            </a:r>
            <a:r>
              <a:rPr lang="en-US" sz="1600" dirty="0">
                <a:solidFill>
                  <a:srgbClr val="8B0000"/>
                </a:solidFill>
                <a:latin typeface="Lucida Console" panose="020B0609040504020204" pitchFamily="49" charset="0"/>
              </a:rPr>
              <a:t>"2017-09-29 16:45:00"</a:t>
            </a:r>
            <a:endParaRPr lang="en-US" sz="16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600" dirty="0">
                <a:solidFill>
                  <a:srgbClr val="FF4500"/>
                </a:solidFill>
                <a:latin typeface="Lucida Console" panose="020B0609040504020204" pitchFamily="49" charset="0"/>
              </a:rPr>
              <a:t>$finish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[</a:t>
            </a:r>
            <a:r>
              <a:rPr lang="en-US" sz="1600" dirty="0" err="1">
                <a:solidFill>
                  <a:srgbClr val="008080"/>
                </a:solidFill>
                <a:latin typeface="Lucida Console" panose="020B0609040504020204" pitchFamily="49" charset="0"/>
              </a:rPr>
              <a:t>DateTime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]</a:t>
            </a:r>
            <a:r>
              <a:rPr lang="en-US" sz="1600" dirty="0">
                <a:solidFill>
                  <a:srgbClr val="8B0000"/>
                </a:solidFill>
                <a:latin typeface="Lucida Console" panose="020B0609040504020204" pitchFamily="49" charset="0"/>
              </a:rPr>
              <a:t>"2017-09-29 17:00:00"</a:t>
            </a:r>
            <a:endParaRPr lang="en-US" sz="16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en-US" sz="16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6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16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sFLux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@{</a:t>
            </a:r>
          </a:p>
          <a:p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6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DBName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16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dbName</a:t>
            </a:r>
            <a:endParaRPr lang="en-US" sz="16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   Measurement 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FF4500"/>
                </a:solidFill>
                <a:latin typeface="Lucida Console" panose="020B0609040504020204" pitchFamily="49" charset="0"/>
              </a:rPr>
              <a:t>$table</a:t>
            </a:r>
            <a:endParaRPr lang="en-US" sz="16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   Start 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FF4500"/>
                </a:solidFill>
                <a:latin typeface="Lucida Console" panose="020B0609040504020204" pitchFamily="49" charset="0"/>
              </a:rPr>
              <a:t>$start</a:t>
            </a:r>
            <a:endParaRPr lang="en-US" sz="16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   Finish 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FF4500"/>
                </a:solidFill>
                <a:latin typeface="Lucida Console" panose="020B0609040504020204" pitchFamily="49" charset="0"/>
              </a:rPr>
              <a:t>$finish</a:t>
            </a:r>
            <a:endParaRPr lang="en-US" sz="16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FF"/>
                </a:solidFill>
                <a:latin typeface="Lucida Console" panose="020B0609040504020204" pitchFamily="49" charset="0"/>
              </a:rPr>
              <a:t>Import-</a:t>
            </a:r>
            <a:r>
              <a:rPr lang="en-US" sz="16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InfluxDB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FF4500"/>
                </a:solidFill>
                <a:latin typeface="Lucida Console" panose="020B0609040504020204" pitchFamily="49" charset="0"/>
              </a:rPr>
              <a:t>@</a:t>
            </a:r>
            <a:r>
              <a:rPr lang="en-US" sz="16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sFlux</a:t>
            </a:r>
            <a:endParaRPr lang="en-US" sz="1600" dirty="0">
              <a:solidFill>
                <a:srgbClr val="000080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2203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B6C189-1B68-4F3C-BEC2-9CF4A7E20BBD}"/>
              </a:ext>
            </a:extLst>
          </p:cNvPr>
          <p:cNvSpPr txBox="1">
            <a:spLocks/>
          </p:cNvSpPr>
          <p:nvPr/>
        </p:nvSpPr>
        <p:spPr>
          <a:xfrm>
            <a:off x="857927" y="271221"/>
            <a:ext cx="10176865" cy="2983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967F3F3-FF96-4B58-A476-0F146F871737}"/>
              </a:ext>
            </a:extLst>
          </p:cNvPr>
          <p:cNvSpPr txBox="1">
            <a:spLocks/>
          </p:cNvSpPr>
          <p:nvPr/>
        </p:nvSpPr>
        <p:spPr>
          <a:xfrm>
            <a:off x="857928" y="1398509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5D8B44-76C9-49FE-9349-555EDBAE5E53}"/>
              </a:ext>
            </a:extLst>
          </p:cNvPr>
          <p:cNvSpPr/>
          <p:nvPr/>
        </p:nvSpPr>
        <p:spPr>
          <a:xfrm>
            <a:off x="511445" y="456175"/>
            <a:ext cx="1114328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6400"/>
                </a:solidFill>
                <a:latin typeface="Lucida Console" panose="020B0609040504020204" pitchFamily="49" charset="0"/>
              </a:rPr>
              <a:t># Create </a:t>
            </a:r>
            <a:r>
              <a:rPr lang="en-US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Grafana</a:t>
            </a:r>
            <a:r>
              <a:rPr lang="en-US" dirty="0">
                <a:solidFill>
                  <a:srgbClr val="006400"/>
                </a:solidFill>
                <a:latin typeface="Lucida Console" panose="020B0609040504020204" pitchFamily="49" charset="0"/>
              </a:rPr>
              <a:t> dashboard from template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sGraf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@{</a:t>
            </a: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Name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'MyTest2'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Template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'D:\Stats\MyDashBoard1.xml'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</a:p>
          <a:p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New-</a:t>
            </a:r>
            <a:r>
              <a:rPr lang="en-US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GrafanaDashBoard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@</a:t>
            </a:r>
            <a:r>
              <a:rPr lang="en-US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sGraf</a:t>
            </a:r>
            <a:endParaRPr lang="en-US" dirty="0">
              <a:solidFill>
                <a:srgbClr val="000080"/>
              </a:solidFill>
              <a:latin typeface="Lucida Console" panose="020B060904050402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A03F9C-9AC7-4A40-9686-54D337EA2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16" y="2953728"/>
            <a:ext cx="11414723" cy="249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126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B6C189-1B68-4F3C-BEC2-9CF4A7E20BBD}"/>
              </a:ext>
            </a:extLst>
          </p:cNvPr>
          <p:cNvSpPr txBox="1">
            <a:spLocks/>
          </p:cNvSpPr>
          <p:nvPr/>
        </p:nvSpPr>
        <p:spPr>
          <a:xfrm>
            <a:off x="857927" y="271221"/>
            <a:ext cx="10176865" cy="2983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967F3F3-FF96-4B58-A476-0F146F871737}"/>
              </a:ext>
            </a:extLst>
          </p:cNvPr>
          <p:cNvSpPr txBox="1">
            <a:spLocks/>
          </p:cNvSpPr>
          <p:nvPr/>
        </p:nvSpPr>
        <p:spPr>
          <a:xfrm>
            <a:off x="857928" y="1398509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5D8B44-76C9-49FE-9349-555EDBAE5E53}"/>
              </a:ext>
            </a:extLst>
          </p:cNvPr>
          <p:cNvSpPr/>
          <p:nvPr/>
        </p:nvSpPr>
        <p:spPr>
          <a:xfrm>
            <a:off x="511445" y="456175"/>
            <a:ext cx="1114328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6400"/>
                </a:solidFill>
                <a:latin typeface="Lucida Console" panose="020B0609040504020204" pitchFamily="49" charset="0"/>
              </a:rPr>
              <a:t># Add a row on dashboard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sGraf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@{</a:t>
            </a: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Dashboard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'MyTest2'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Template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'D:\Stats\MyDashBoard1.xml'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EsxName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'esx2.local.lab'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VMName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'stress5'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</a:p>
          <a:p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New-</a:t>
            </a:r>
            <a:r>
              <a:rPr lang="en-US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GrafanaDBRow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@</a:t>
            </a:r>
            <a:r>
              <a:rPr lang="en-US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sGraf</a:t>
            </a:r>
            <a:endParaRPr lang="en-US" dirty="0">
              <a:solidFill>
                <a:srgbClr val="000080"/>
              </a:solidFill>
              <a:latin typeface="Lucida Console" panose="020B06090405040202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189A28-19C1-420D-B447-3B8579CD1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45" y="2953271"/>
            <a:ext cx="9144000" cy="352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145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BF49962-EE50-4CF9-9A35-EA120ABD2CBA}"/>
              </a:ext>
            </a:extLst>
          </p:cNvPr>
          <p:cNvSpPr txBox="1">
            <a:spLocks/>
          </p:cNvSpPr>
          <p:nvPr/>
        </p:nvSpPr>
        <p:spPr bwMode="gray">
          <a:xfrm>
            <a:off x="1154953" y="399555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>
              <a:defRPr/>
            </a:pPr>
            <a:r>
              <a:rPr lang="en-US" dirty="0">
                <a:solidFill>
                  <a:schemeClr val="tx1"/>
                </a:solidFill>
                <a:latin typeface="Century Gothic" panose="020B0502020202020204"/>
              </a:rPr>
              <a:t>Next &lt;Container&gt; Steps…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B6C189-1B68-4F3C-BEC2-9CF4A7E20BBD}"/>
              </a:ext>
            </a:extLst>
          </p:cNvPr>
          <p:cNvSpPr txBox="1">
            <a:spLocks/>
          </p:cNvSpPr>
          <p:nvPr/>
        </p:nvSpPr>
        <p:spPr>
          <a:xfrm>
            <a:off x="1154954" y="1635071"/>
            <a:ext cx="9321899" cy="4384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967F3F3-FF96-4B58-A476-0F146F871737}"/>
              </a:ext>
            </a:extLst>
          </p:cNvPr>
          <p:cNvSpPr txBox="1">
            <a:spLocks/>
          </p:cNvSpPr>
          <p:nvPr/>
        </p:nvSpPr>
        <p:spPr>
          <a:xfrm>
            <a:off x="857928" y="1398509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BD6F71E-49BE-4EC7-81CE-1FD6EFE1DCBB}"/>
              </a:ext>
            </a:extLst>
          </p:cNvPr>
          <p:cNvSpPr txBox="1">
            <a:spLocks/>
          </p:cNvSpPr>
          <p:nvPr/>
        </p:nvSpPr>
        <p:spPr>
          <a:xfrm>
            <a:off x="986715" y="1466481"/>
            <a:ext cx="10052879" cy="4271707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ACD433"/>
              </a:buClr>
              <a:defRPr/>
            </a:pPr>
            <a:r>
              <a:rPr lang="en-US" sz="96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Module?</a:t>
            </a:r>
          </a:p>
          <a:p>
            <a:pPr lvl="0">
              <a:buClr>
                <a:srgbClr val="ACD433"/>
              </a:buClr>
              <a:defRPr/>
            </a:pPr>
            <a:r>
              <a:rPr lang="en-US" sz="96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Templates</a:t>
            </a:r>
          </a:p>
          <a:p>
            <a:pPr lvl="1">
              <a:buClr>
                <a:srgbClr val="ACD433"/>
              </a:buClr>
              <a:defRPr/>
            </a:pPr>
            <a:r>
              <a:rPr lang="en-US" sz="94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Export</a:t>
            </a:r>
          </a:p>
          <a:p>
            <a:pPr lvl="1">
              <a:buClr>
                <a:srgbClr val="ACD433"/>
              </a:buClr>
              <a:defRPr/>
            </a:pPr>
            <a:r>
              <a:rPr lang="en-US" sz="94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From scratch</a:t>
            </a:r>
          </a:p>
          <a:p>
            <a:pPr lvl="0">
              <a:buClr>
                <a:srgbClr val="ACD433"/>
              </a:buClr>
              <a:defRPr/>
            </a:pPr>
            <a:r>
              <a:rPr lang="en-US" sz="96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Triggers</a:t>
            </a:r>
          </a:p>
          <a:p>
            <a:pPr lvl="1">
              <a:buClr>
                <a:srgbClr val="ACD433"/>
              </a:buClr>
              <a:defRPr/>
            </a:pPr>
            <a:r>
              <a:rPr lang="en-US" sz="94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vSphere Alarms</a:t>
            </a:r>
          </a:p>
          <a:p>
            <a:pPr lvl="1">
              <a:buClr>
                <a:srgbClr val="ACD433"/>
              </a:buClr>
              <a:defRPr/>
            </a:pPr>
            <a:r>
              <a:rPr lang="en-US" sz="94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SNMP trap</a:t>
            </a:r>
          </a:p>
          <a:p>
            <a:pPr lvl="1">
              <a:buClr>
                <a:srgbClr val="ACD433"/>
              </a:buClr>
              <a:defRPr/>
            </a:pPr>
            <a:r>
              <a:rPr lang="en-US" sz="94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Slack robot</a:t>
            </a:r>
          </a:p>
          <a:p>
            <a:pPr lvl="0">
              <a:buClr>
                <a:srgbClr val="ACD433"/>
              </a:buClr>
              <a:defRPr/>
            </a:pPr>
            <a:endParaRPr lang="en-US" sz="9600" dirty="0">
              <a:solidFill>
                <a:sysClr val="windowText" lastClr="000000">
                  <a:lumMod val="75000"/>
                  <a:lumOff val="25000"/>
                </a:sysClr>
              </a:solidFill>
              <a:latin typeface="Century Gothic" panose="020B0502020202020204"/>
            </a:endParaRPr>
          </a:p>
          <a:p>
            <a:pPr lvl="0">
              <a:buClr>
                <a:srgbClr val="ACD433"/>
              </a:buClr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5328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BF49962-EE50-4CF9-9A35-EA120ABD2CBA}"/>
              </a:ext>
            </a:extLst>
          </p:cNvPr>
          <p:cNvSpPr txBox="1">
            <a:spLocks/>
          </p:cNvSpPr>
          <p:nvPr/>
        </p:nvSpPr>
        <p:spPr bwMode="gray">
          <a:xfrm>
            <a:off x="1154953" y="399555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>
              <a:defRPr/>
            </a:pPr>
            <a:r>
              <a:rPr lang="en-US" dirty="0">
                <a:solidFill>
                  <a:schemeClr val="tx1"/>
                </a:solidFill>
                <a:latin typeface="Century Gothic" panose="020B0502020202020204"/>
              </a:rPr>
              <a:t>Getting the Data 2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B6C189-1B68-4F3C-BEC2-9CF4A7E20BBD}"/>
              </a:ext>
            </a:extLst>
          </p:cNvPr>
          <p:cNvSpPr txBox="1">
            <a:spLocks/>
          </p:cNvSpPr>
          <p:nvPr/>
        </p:nvSpPr>
        <p:spPr>
          <a:xfrm>
            <a:off x="1154954" y="1635071"/>
            <a:ext cx="9321899" cy="4384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967F3F3-FF96-4B58-A476-0F146F871737}"/>
              </a:ext>
            </a:extLst>
          </p:cNvPr>
          <p:cNvSpPr txBox="1">
            <a:spLocks/>
          </p:cNvSpPr>
          <p:nvPr/>
        </p:nvSpPr>
        <p:spPr>
          <a:xfrm>
            <a:off x="857928" y="1398509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C8C8A7-6B5D-4000-9D79-B36F0A53CB4C}"/>
              </a:ext>
            </a:extLst>
          </p:cNvPr>
          <p:cNvSpPr txBox="1">
            <a:spLocks/>
          </p:cNvSpPr>
          <p:nvPr/>
        </p:nvSpPr>
        <p:spPr>
          <a:xfrm>
            <a:off x="1097837" y="1641754"/>
            <a:ext cx="7464977" cy="2429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ACD433"/>
              </a:buClr>
              <a:defRPr/>
            </a:pPr>
            <a:r>
              <a:rPr lang="en-US" sz="2800" dirty="0"/>
              <a:t>Realtime contains most info</a:t>
            </a:r>
          </a:p>
          <a:p>
            <a:pPr lvl="0">
              <a:buClr>
                <a:srgbClr val="ACD433"/>
              </a:buClr>
              <a:defRPr/>
            </a:pPr>
            <a:r>
              <a:rPr lang="en-US" sz="2800" dirty="0"/>
              <a:t>Go for all metrics</a:t>
            </a:r>
          </a:p>
          <a:p>
            <a:pPr lvl="0">
              <a:buClr>
                <a:srgbClr val="ACD433"/>
              </a:buClr>
              <a:defRPr/>
            </a:pPr>
            <a:r>
              <a:rPr lang="en-US" sz="2800" dirty="0"/>
              <a:t>Can produce a lot of data!</a:t>
            </a:r>
          </a:p>
          <a:p>
            <a:pPr lvl="0">
              <a:buClr>
                <a:srgbClr val="ACD433"/>
              </a:buClr>
              <a:defRPr/>
            </a:pPr>
            <a:r>
              <a:rPr lang="en-US" sz="2800" dirty="0"/>
              <a:t>Check what is there. Don‘t assume!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11650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BF49962-EE50-4CF9-9A35-EA120ABD2CBA}"/>
              </a:ext>
            </a:extLst>
          </p:cNvPr>
          <p:cNvSpPr txBox="1">
            <a:spLocks/>
          </p:cNvSpPr>
          <p:nvPr/>
        </p:nvSpPr>
        <p:spPr bwMode="gray">
          <a:xfrm>
            <a:off x="1154953" y="399555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>
              <a:defRPr/>
            </a:pPr>
            <a:r>
              <a:rPr lang="en-US" dirty="0">
                <a:solidFill>
                  <a:schemeClr val="tx1"/>
                </a:solidFill>
                <a:latin typeface="Century Gothic" panose="020B0502020202020204"/>
              </a:rPr>
              <a:t>Until I discovered TICK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B6C189-1B68-4F3C-BEC2-9CF4A7E20BBD}"/>
              </a:ext>
            </a:extLst>
          </p:cNvPr>
          <p:cNvSpPr txBox="1">
            <a:spLocks/>
          </p:cNvSpPr>
          <p:nvPr/>
        </p:nvSpPr>
        <p:spPr>
          <a:xfrm>
            <a:off x="1154954" y="1635071"/>
            <a:ext cx="9321899" cy="4384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967F3F3-FF96-4B58-A476-0F146F871737}"/>
              </a:ext>
            </a:extLst>
          </p:cNvPr>
          <p:cNvSpPr txBox="1">
            <a:spLocks/>
          </p:cNvSpPr>
          <p:nvPr/>
        </p:nvSpPr>
        <p:spPr>
          <a:xfrm>
            <a:off x="857928" y="1398509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FD2E74-7697-4367-B6FA-5BC81F7F4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948" y="1800176"/>
            <a:ext cx="6033329" cy="4347228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B04A566-B6ED-46BD-A380-EBEF0C78FC5D}"/>
              </a:ext>
            </a:extLst>
          </p:cNvPr>
          <p:cNvSpPr txBox="1">
            <a:spLocks/>
          </p:cNvSpPr>
          <p:nvPr/>
        </p:nvSpPr>
        <p:spPr>
          <a:xfrm>
            <a:off x="986715" y="1466481"/>
            <a:ext cx="10052879" cy="427170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ACD433"/>
              </a:buClr>
              <a:defRPr/>
            </a:pPr>
            <a:r>
              <a:rPr lang="en-US" sz="2800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InfluxDB</a:t>
            </a:r>
            <a:endParaRPr lang="en-US" sz="2800" dirty="0">
              <a:solidFill>
                <a:sysClr val="windowText" lastClr="000000">
                  <a:lumMod val="75000"/>
                  <a:lumOff val="25000"/>
                </a:sysClr>
              </a:solidFill>
              <a:latin typeface="Century Gothic" panose="020B0502020202020204"/>
            </a:endParaRPr>
          </a:p>
          <a:p>
            <a:pPr lvl="1">
              <a:buClr>
                <a:srgbClr val="ACD433"/>
              </a:buClr>
              <a:defRPr/>
            </a:pPr>
            <a:r>
              <a:rPr lang="en-US" sz="26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The DB</a:t>
            </a:r>
          </a:p>
          <a:p>
            <a:pPr lvl="0">
              <a:buClr>
                <a:srgbClr val="ACD433"/>
              </a:buClr>
              <a:defRPr/>
            </a:pPr>
            <a:r>
              <a:rPr lang="en-US" sz="2800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Telegraf</a:t>
            </a:r>
            <a:endParaRPr lang="en-US" sz="2800" dirty="0">
              <a:solidFill>
                <a:sysClr val="windowText" lastClr="000000">
                  <a:lumMod val="75000"/>
                  <a:lumOff val="25000"/>
                </a:sysClr>
              </a:solidFill>
              <a:latin typeface="Century Gothic" panose="020B0502020202020204"/>
            </a:endParaRPr>
          </a:p>
          <a:p>
            <a:pPr lvl="1">
              <a:buClr>
                <a:srgbClr val="ACD433"/>
              </a:buClr>
              <a:defRPr/>
            </a:pPr>
            <a:r>
              <a:rPr lang="en-US" sz="26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Capture Data</a:t>
            </a:r>
          </a:p>
          <a:p>
            <a:pPr lvl="0">
              <a:buClr>
                <a:srgbClr val="ACD433"/>
              </a:buClr>
              <a:defRPr/>
            </a:pPr>
            <a:r>
              <a:rPr lang="en-US" sz="2800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Chronograf</a:t>
            </a:r>
            <a:endParaRPr lang="en-US" sz="2800" dirty="0">
              <a:solidFill>
                <a:sysClr val="windowText" lastClr="000000">
                  <a:lumMod val="75000"/>
                  <a:lumOff val="25000"/>
                </a:sysClr>
              </a:solidFill>
              <a:latin typeface="Century Gothic" panose="020B0502020202020204"/>
            </a:endParaRPr>
          </a:p>
          <a:p>
            <a:pPr lvl="1">
              <a:buClr>
                <a:srgbClr val="ACD433"/>
              </a:buClr>
              <a:defRPr/>
            </a:pPr>
            <a:r>
              <a:rPr lang="en-US" sz="26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Display</a:t>
            </a:r>
          </a:p>
          <a:p>
            <a:pPr lvl="0">
              <a:buClr>
                <a:srgbClr val="ACD433"/>
              </a:buClr>
              <a:defRPr/>
            </a:pPr>
            <a:r>
              <a:rPr lang="en-US" sz="2800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Kapacitor</a:t>
            </a:r>
            <a:endParaRPr lang="en-US" sz="2800" dirty="0">
              <a:solidFill>
                <a:sysClr val="windowText" lastClr="000000">
                  <a:lumMod val="75000"/>
                  <a:lumOff val="25000"/>
                </a:sysClr>
              </a:solidFill>
              <a:latin typeface="Century Gothic" panose="020B0502020202020204"/>
            </a:endParaRPr>
          </a:p>
          <a:p>
            <a:pPr lvl="1">
              <a:buClr>
                <a:srgbClr val="ACD433"/>
              </a:buClr>
              <a:defRPr/>
            </a:pPr>
            <a:r>
              <a:rPr lang="en-US" sz="26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Alerting</a:t>
            </a:r>
          </a:p>
          <a:p>
            <a:pPr lvl="0">
              <a:buClr>
                <a:srgbClr val="ACD433"/>
              </a:buClr>
              <a:defRPr/>
            </a:pPr>
            <a:endParaRPr lang="en-US" sz="2800" dirty="0">
              <a:solidFill>
                <a:sysClr val="windowText" lastClr="000000">
                  <a:lumMod val="75000"/>
                  <a:lumOff val="25000"/>
                </a:sysClr>
              </a:solidFill>
              <a:latin typeface="Century Gothic" panose="020B0502020202020204"/>
            </a:endParaRPr>
          </a:p>
          <a:p>
            <a:pPr lvl="0">
              <a:buClr>
                <a:srgbClr val="ACD433"/>
              </a:buClr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86871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BF49962-EE50-4CF9-9A35-EA120ABD2CBA}"/>
              </a:ext>
            </a:extLst>
          </p:cNvPr>
          <p:cNvSpPr txBox="1">
            <a:spLocks/>
          </p:cNvSpPr>
          <p:nvPr/>
        </p:nvSpPr>
        <p:spPr bwMode="gray">
          <a:xfrm>
            <a:off x="1154953" y="399555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>
              <a:defRPr/>
            </a:pPr>
            <a:r>
              <a:rPr lang="en-US" dirty="0">
                <a:solidFill>
                  <a:schemeClr val="tx1"/>
                </a:solidFill>
                <a:latin typeface="Century Gothic" panose="020B0502020202020204"/>
              </a:rPr>
              <a:t>Use the Containers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B6C189-1B68-4F3C-BEC2-9CF4A7E20BBD}"/>
              </a:ext>
            </a:extLst>
          </p:cNvPr>
          <p:cNvSpPr txBox="1">
            <a:spLocks/>
          </p:cNvSpPr>
          <p:nvPr/>
        </p:nvSpPr>
        <p:spPr>
          <a:xfrm>
            <a:off x="1154954" y="1635071"/>
            <a:ext cx="9321899" cy="4384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967F3F3-FF96-4B58-A476-0F146F871737}"/>
              </a:ext>
            </a:extLst>
          </p:cNvPr>
          <p:cNvSpPr txBox="1">
            <a:spLocks/>
          </p:cNvSpPr>
          <p:nvPr/>
        </p:nvSpPr>
        <p:spPr>
          <a:xfrm>
            <a:off x="857928" y="1398509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B04A566-B6ED-46BD-A380-EBEF0C78FC5D}"/>
              </a:ext>
            </a:extLst>
          </p:cNvPr>
          <p:cNvSpPr txBox="1">
            <a:spLocks/>
          </p:cNvSpPr>
          <p:nvPr/>
        </p:nvSpPr>
        <p:spPr>
          <a:xfrm>
            <a:off x="986715" y="1466481"/>
            <a:ext cx="10052879" cy="4271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ACD433"/>
              </a:buClr>
              <a:defRPr/>
            </a:pPr>
            <a:endParaRPr lang="en-US" sz="2800" dirty="0">
              <a:solidFill>
                <a:sysClr val="windowText" lastClr="000000">
                  <a:lumMod val="75000"/>
                  <a:lumOff val="25000"/>
                </a:sysClr>
              </a:solidFill>
              <a:latin typeface="Century Gothic" panose="020B0502020202020204"/>
            </a:endParaRPr>
          </a:p>
          <a:p>
            <a:pPr lvl="0">
              <a:buClr>
                <a:srgbClr val="ACD433"/>
              </a:buClr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5B70B5-39FA-4B81-A963-FD64C45E19E0}"/>
              </a:ext>
            </a:extLst>
          </p:cNvPr>
          <p:cNvSpPr/>
          <p:nvPr/>
        </p:nvSpPr>
        <p:spPr>
          <a:xfrm>
            <a:off x="286719" y="1260427"/>
            <a:ext cx="11530739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1200" dirty="0">
                <a:solidFill>
                  <a:srgbClr val="006400"/>
                </a:solidFill>
                <a:latin typeface="Lucida Console" panose="020B0609040504020204" pitchFamily="49" charset="0"/>
              </a:rPr>
              <a:t># Install &amp; start </a:t>
            </a:r>
            <a:r>
              <a:rPr lang="en-US" sz="12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InfluxDB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12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fluxRun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@"</a:t>
            </a:r>
          </a:p>
          <a:p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docker run -d -it --name </a:t>
            </a:r>
            <a:r>
              <a:rPr lang="en-US" sz="12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influxdb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 -p 8086:8086 -v /</a:t>
            </a:r>
            <a:r>
              <a:rPr lang="en-US" sz="12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db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:/</a:t>
            </a:r>
            <a:r>
              <a:rPr lang="en-US" sz="12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var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/lib/</a:t>
            </a:r>
            <a:r>
              <a:rPr lang="en-US" sz="12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influxdb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 --network tics-net </a:t>
            </a:r>
            <a:r>
              <a:rPr lang="en-US" sz="12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influxdb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 &amp;&gt; /dev/null</a:t>
            </a:r>
          </a:p>
          <a:p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sleep 10</a:t>
            </a:r>
          </a:p>
          <a:p>
            <a:r>
              <a:rPr lang="nn-NO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curl -I http://localhost:8086/ping</a:t>
            </a:r>
          </a:p>
          <a:p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"@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Write-Host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2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ForegroundColor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A2BE2"/>
                </a:solidFill>
                <a:latin typeface="Lucida Console" panose="020B0609040504020204" pitchFamily="49" charset="0"/>
              </a:rPr>
              <a:t>Green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"Install and run </a:t>
            </a:r>
            <a:r>
              <a:rPr lang="en-US" sz="12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InfluxDB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12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sInvoke</a:t>
            </a:r>
            <a:r>
              <a:rPr lang="en-US" sz="120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1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ScriptText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12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fluxRun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Invoke-</a:t>
            </a:r>
            <a:r>
              <a:rPr lang="en-US" sz="12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VMScriptPlus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FF4500"/>
                </a:solidFill>
                <a:latin typeface="Lucida Console" panose="020B0609040504020204" pitchFamily="49" charset="0"/>
              </a:rPr>
              <a:t>@</a:t>
            </a:r>
            <a:r>
              <a:rPr lang="en-US" sz="12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sInvoke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select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2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ExpandProperty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ScriptOutput</a:t>
            </a:r>
            <a:r>
              <a:rPr lang="en-US" sz="1200" dirty="0">
                <a:solidFill>
                  <a:srgbClr val="8A2BE2"/>
                </a:solidFill>
                <a:latin typeface="Lucida Console" panose="020B0609040504020204" pitchFamily="49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A0554-0C22-472C-B29D-21DD1D653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4085" y="3532700"/>
            <a:ext cx="4747424" cy="297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4894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BF49962-EE50-4CF9-9A35-EA120ABD2CBA}"/>
              </a:ext>
            </a:extLst>
          </p:cNvPr>
          <p:cNvSpPr txBox="1">
            <a:spLocks/>
          </p:cNvSpPr>
          <p:nvPr/>
        </p:nvSpPr>
        <p:spPr bwMode="gray">
          <a:xfrm>
            <a:off x="1154953" y="399555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>
              <a:defRPr/>
            </a:pPr>
            <a:r>
              <a:rPr lang="en-US" dirty="0">
                <a:solidFill>
                  <a:schemeClr val="tx1"/>
                </a:solidFill>
                <a:latin typeface="Century Gothic" panose="020B0502020202020204"/>
              </a:rPr>
              <a:t>Only code what is specific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B6C189-1B68-4F3C-BEC2-9CF4A7E20BBD}"/>
              </a:ext>
            </a:extLst>
          </p:cNvPr>
          <p:cNvSpPr txBox="1">
            <a:spLocks/>
          </p:cNvSpPr>
          <p:nvPr/>
        </p:nvSpPr>
        <p:spPr>
          <a:xfrm>
            <a:off x="1154954" y="1635071"/>
            <a:ext cx="9321899" cy="4384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967F3F3-FF96-4B58-A476-0F146F871737}"/>
              </a:ext>
            </a:extLst>
          </p:cNvPr>
          <p:cNvSpPr txBox="1">
            <a:spLocks/>
          </p:cNvSpPr>
          <p:nvPr/>
        </p:nvSpPr>
        <p:spPr>
          <a:xfrm>
            <a:off x="857928" y="1398509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B04A566-B6ED-46BD-A380-EBEF0C78FC5D}"/>
              </a:ext>
            </a:extLst>
          </p:cNvPr>
          <p:cNvSpPr txBox="1">
            <a:spLocks/>
          </p:cNvSpPr>
          <p:nvPr/>
        </p:nvSpPr>
        <p:spPr>
          <a:xfrm>
            <a:off x="986715" y="1466481"/>
            <a:ext cx="10052879" cy="4271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ACD433"/>
              </a:buClr>
              <a:defRPr/>
            </a:pPr>
            <a:endParaRPr lang="en-US" sz="2800" dirty="0">
              <a:solidFill>
                <a:sysClr val="windowText" lastClr="000000">
                  <a:lumMod val="75000"/>
                  <a:lumOff val="25000"/>
                </a:sysClr>
              </a:solidFill>
              <a:latin typeface="Century Gothic" panose="020B0502020202020204"/>
            </a:endParaRPr>
          </a:p>
          <a:p>
            <a:pPr lvl="0">
              <a:buClr>
                <a:srgbClr val="ACD433"/>
              </a:buClr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5B70B5-39FA-4B81-A963-FD64C45E19E0}"/>
              </a:ext>
            </a:extLst>
          </p:cNvPr>
          <p:cNvSpPr/>
          <p:nvPr/>
        </p:nvSpPr>
        <p:spPr>
          <a:xfrm>
            <a:off x="286719" y="1260427"/>
            <a:ext cx="11530739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pcliRun</a:t>
            </a:r>
            <a:r>
              <a:rPr lang="en-US" sz="1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rgbClr val="8B0000"/>
                </a:solidFill>
                <a:latin typeface="Lucida Console" panose="020B0609040504020204" pitchFamily="49" charset="0"/>
              </a:rPr>
              <a:t>@"</a:t>
            </a:r>
          </a:p>
          <a:p>
            <a:r>
              <a:rPr lang="en-US" sz="10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mkdir</a:t>
            </a:r>
            <a:r>
              <a:rPr lang="en-US" sz="1000" dirty="0">
                <a:solidFill>
                  <a:srgbClr val="8B0000"/>
                </a:solidFill>
                <a:latin typeface="Lucida Console" panose="020B0609040504020204" pitchFamily="49" charset="0"/>
              </a:rPr>
              <a:t> -p /scripts</a:t>
            </a:r>
          </a:p>
          <a:p>
            <a:r>
              <a:rPr lang="en-US" sz="1000" dirty="0">
                <a:solidFill>
                  <a:srgbClr val="8B0000"/>
                </a:solidFill>
                <a:latin typeface="Lucida Console" panose="020B0609040504020204" pitchFamily="49" charset="0"/>
              </a:rPr>
              <a:t>cat &gt; /scripts/collect-esx.ps1 &lt;&lt; EOF</a:t>
            </a:r>
          </a:p>
          <a:p>
            <a:r>
              <a:rPr lang="en-US" sz="1000" dirty="0">
                <a:solidFill>
                  <a:srgbClr val="8B0000"/>
                </a:solidFill>
                <a:latin typeface="Lucida Console" panose="020B0609040504020204" pitchFamily="49" charset="0"/>
              </a:rPr>
              <a:t>Set-</a:t>
            </a:r>
            <a:r>
              <a:rPr lang="en-US" sz="10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PowerCLIConfiguration</a:t>
            </a:r>
            <a:r>
              <a:rPr lang="en-US" sz="1000" dirty="0">
                <a:solidFill>
                  <a:srgbClr val="8B0000"/>
                </a:solidFill>
                <a:latin typeface="Lucida Console" panose="020B0609040504020204" pitchFamily="49" charset="0"/>
              </a:rPr>
              <a:t> -</a:t>
            </a:r>
            <a:r>
              <a:rPr lang="en-US" sz="10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InvalidCertificateAction</a:t>
            </a:r>
            <a:r>
              <a:rPr lang="en-US" sz="1000" dirty="0">
                <a:solidFill>
                  <a:srgbClr val="8B0000"/>
                </a:solidFill>
                <a:latin typeface="Lucida Console" panose="020B0609040504020204" pitchFamily="49" charset="0"/>
              </a:rPr>
              <a:t> Ignore -</a:t>
            </a:r>
            <a:r>
              <a:rPr lang="en-US" sz="10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DisplayDeprecationWarnings</a:t>
            </a:r>
            <a:r>
              <a:rPr lang="en-US" sz="1000" dirty="0">
                <a:solidFill>
                  <a:srgbClr val="8B0000"/>
                </a:solidFill>
                <a:latin typeface="Lucida Console" panose="020B0609040504020204" pitchFamily="49" charset="0"/>
              </a:rPr>
              <a:t>:\`$false -Scope </a:t>
            </a:r>
            <a:r>
              <a:rPr lang="en-US" sz="10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AllUsers</a:t>
            </a:r>
            <a:r>
              <a:rPr lang="en-US" sz="1000" dirty="0">
                <a:solidFill>
                  <a:srgbClr val="8B0000"/>
                </a:solidFill>
                <a:latin typeface="Lucida Console" panose="020B0609040504020204" pitchFamily="49" charset="0"/>
              </a:rPr>
              <a:t> -Confirm:\`$false | Out-Null</a:t>
            </a:r>
          </a:p>
          <a:p>
            <a:r>
              <a:rPr lang="en-US" sz="1000" dirty="0">
                <a:solidFill>
                  <a:srgbClr val="8B0000"/>
                </a:solidFill>
                <a:latin typeface="Lucida Console" panose="020B0609040504020204" pitchFamily="49" charset="0"/>
              </a:rPr>
              <a:t>Connect-</a:t>
            </a:r>
            <a:r>
              <a:rPr lang="en-US" sz="10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VIServer</a:t>
            </a:r>
            <a:r>
              <a:rPr lang="en-US" sz="1000" dirty="0">
                <a:solidFill>
                  <a:srgbClr val="8B0000"/>
                </a:solidFill>
                <a:latin typeface="Lucida Console" panose="020B0609040504020204" pitchFamily="49" charset="0"/>
              </a:rPr>
              <a:t> -Server </a:t>
            </a:r>
            <a:r>
              <a:rPr lang="en-US" sz="1000" dirty="0">
                <a:solidFill>
                  <a:prstClr val="black"/>
                </a:solidFill>
                <a:latin typeface="Lucida Console" panose="020B0609040504020204" pitchFamily="49" charset="0"/>
              </a:rPr>
              <a:t>$(</a:t>
            </a:r>
            <a:r>
              <a:rPr lang="en-US" sz="10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vcName</a:t>
            </a:r>
            <a:r>
              <a:rPr lang="en-US" sz="10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rgbClr val="8B0000"/>
                </a:solidFill>
                <a:latin typeface="Lucida Console" panose="020B0609040504020204" pitchFamily="49" charset="0"/>
              </a:rPr>
              <a:t> -User '</a:t>
            </a:r>
            <a:r>
              <a:rPr lang="en-US" sz="1000" dirty="0">
                <a:solidFill>
                  <a:prstClr val="black"/>
                </a:solidFill>
                <a:latin typeface="Lucida Console" panose="020B0609040504020204" pitchFamily="49" charset="0"/>
              </a:rPr>
              <a:t>$(</a:t>
            </a:r>
            <a:r>
              <a:rPr lang="en-US" sz="10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vcUser</a:t>
            </a:r>
            <a:r>
              <a:rPr lang="en-US" sz="10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rgbClr val="8B0000"/>
                </a:solidFill>
                <a:latin typeface="Lucida Console" panose="020B0609040504020204" pitchFamily="49" charset="0"/>
              </a:rPr>
              <a:t>' -Password '</a:t>
            </a:r>
            <a:r>
              <a:rPr lang="en-US" sz="1000" dirty="0">
                <a:solidFill>
                  <a:prstClr val="black"/>
                </a:solidFill>
                <a:latin typeface="Lucida Console" panose="020B0609040504020204" pitchFamily="49" charset="0"/>
              </a:rPr>
              <a:t>$(</a:t>
            </a:r>
            <a:r>
              <a:rPr lang="en-US" sz="10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pswd</a:t>
            </a:r>
            <a:r>
              <a:rPr lang="en-US" sz="10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rgbClr val="8B0000"/>
                </a:solidFill>
                <a:latin typeface="Lucida Console" panose="020B0609040504020204" pitchFamily="49" charset="0"/>
              </a:rPr>
              <a:t>' | Out-Null</a:t>
            </a:r>
          </a:p>
          <a:p>
            <a:r>
              <a:rPr lang="en-US" sz="1000" dirty="0">
                <a:solidFill>
                  <a:srgbClr val="8B0000"/>
                </a:solidFill>
                <a:latin typeface="Lucida Console" panose="020B0609040504020204" pitchFamily="49" charset="0"/>
              </a:rPr>
              <a:t>\`$</a:t>
            </a:r>
            <a:r>
              <a:rPr lang="en-US" sz="10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clusterName</a:t>
            </a:r>
            <a:r>
              <a:rPr lang="en-US" sz="1000" dirty="0">
                <a:solidFill>
                  <a:srgbClr val="8B0000"/>
                </a:solidFill>
                <a:latin typeface="Lucida Console" panose="020B0609040504020204" pitchFamily="49" charset="0"/>
              </a:rPr>
              <a:t> = 'Cluster1'</a:t>
            </a:r>
          </a:p>
          <a:p>
            <a:r>
              <a:rPr lang="en-US" sz="1000" dirty="0">
                <a:solidFill>
                  <a:srgbClr val="8B0000"/>
                </a:solidFill>
                <a:latin typeface="Lucida Console" panose="020B0609040504020204" pitchFamily="49" charset="0"/>
              </a:rPr>
              <a:t>\`$stat = 'cpu.usage.average','</a:t>
            </a:r>
            <a:r>
              <a:rPr lang="en-US" sz="10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mem.usage.average</a:t>
            </a:r>
            <a:r>
              <a:rPr lang="en-US" sz="1000" dirty="0">
                <a:solidFill>
                  <a:srgbClr val="8B0000"/>
                </a:solidFill>
                <a:latin typeface="Lucida Console" panose="020B0609040504020204" pitchFamily="49" charset="0"/>
              </a:rPr>
              <a:t>'</a:t>
            </a:r>
          </a:p>
          <a:p>
            <a:r>
              <a:rPr lang="en-US" sz="1000" dirty="0">
                <a:solidFill>
                  <a:srgbClr val="8B0000"/>
                </a:solidFill>
                <a:latin typeface="Lucida Console" panose="020B0609040504020204" pitchFamily="49" charset="0"/>
              </a:rPr>
              <a:t>\`$</a:t>
            </a:r>
            <a:r>
              <a:rPr lang="en-US" sz="10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esx</a:t>
            </a:r>
            <a:r>
              <a:rPr lang="en-US" sz="1000" dirty="0">
                <a:solidFill>
                  <a:srgbClr val="8B0000"/>
                </a:solidFill>
                <a:latin typeface="Lucida Console" panose="020B0609040504020204" pitchFamily="49" charset="0"/>
              </a:rPr>
              <a:t> = Get-Cluster -Name \`$</a:t>
            </a:r>
            <a:r>
              <a:rPr lang="en-US" sz="10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clusterName</a:t>
            </a:r>
            <a:r>
              <a:rPr lang="en-US" sz="1000" dirty="0">
                <a:solidFill>
                  <a:srgbClr val="8B0000"/>
                </a:solidFill>
                <a:latin typeface="Lucida Console" panose="020B0609040504020204" pitchFamily="49" charset="0"/>
              </a:rPr>
              <a:t> | Get-</a:t>
            </a:r>
            <a:r>
              <a:rPr lang="en-US" sz="10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VMHost</a:t>
            </a:r>
            <a:endParaRPr lang="en-US" sz="1000" dirty="0">
              <a:solidFill>
                <a:srgbClr val="8B0000"/>
              </a:solidFill>
              <a:latin typeface="Lucida Console" panose="020B0609040504020204" pitchFamily="49" charset="0"/>
            </a:endParaRPr>
          </a:p>
          <a:p>
            <a:r>
              <a:rPr lang="en-US" sz="1000" dirty="0">
                <a:solidFill>
                  <a:srgbClr val="8B0000"/>
                </a:solidFill>
                <a:latin typeface="Lucida Console" panose="020B0609040504020204" pitchFamily="49" charset="0"/>
              </a:rPr>
              <a:t>Get-Stat -Entity \`$</a:t>
            </a:r>
            <a:r>
              <a:rPr lang="en-US" sz="10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esx</a:t>
            </a:r>
            <a:r>
              <a:rPr lang="en-US" sz="1000" dirty="0">
                <a:solidFill>
                  <a:srgbClr val="8B0000"/>
                </a:solidFill>
                <a:latin typeface="Lucida Console" panose="020B0609040504020204" pitchFamily="49" charset="0"/>
              </a:rPr>
              <a:t> -Stat \`$stat -Realtime -</a:t>
            </a:r>
            <a:r>
              <a:rPr lang="en-US" sz="10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MaxSamples</a:t>
            </a:r>
            <a:r>
              <a:rPr lang="en-US" sz="1000" dirty="0">
                <a:solidFill>
                  <a:srgbClr val="8B0000"/>
                </a:solidFill>
                <a:latin typeface="Lucida Console" panose="020B0609040504020204" pitchFamily="49" charset="0"/>
              </a:rPr>
              <a:t> 1 | </a:t>
            </a:r>
          </a:p>
          <a:p>
            <a:r>
              <a:rPr lang="en-US" sz="1000" dirty="0">
                <a:solidFill>
                  <a:srgbClr val="8B0000"/>
                </a:solidFill>
                <a:latin typeface="Lucida Console" panose="020B0609040504020204" pitchFamily="49" charset="0"/>
              </a:rPr>
              <a:t>where{\`$_.</a:t>
            </a:r>
            <a:r>
              <a:rPr lang="en-US" sz="10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MetricId</a:t>
            </a:r>
            <a:r>
              <a:rPr lang="en-US" sz="1000" dirty="0">
                <a:solidFill>
                  <a:srgbClr val="8B0000"/>
                </a:solidFill>
                <a:latin typeface="Lucida Console" panose="020B0609040504020204" pitchFamily="49" charset="0"/>
              </a:rPr>
              <a:t> -</a:t>
            </a:r>
            <a:r>
              <a:rPr lang="en-US" sz="10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notmatch</a:t>
            </a:r>
            <a:r>
              <a:rPr lang="en-US" sz="1000" dirty="0">
                <a:solidFill>
                  <a:srgbClr val="8B0000"/>
                </a:solidFill>
                <a:latin typeface="Lucida Console" panose="020B0609040504020204" pitchFamily="49" charset="0"/>
              </a:rPr>
              <a:t> "^</a:t>
            </a:r>
            <a:r>
              <a:rPr lang="en-US" sz="10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cpu</a:t>
            </a:r>
            <a:r>
              <a:rPr lang="en-US" sz="1000" dirty="0">
                <a:solidFill>
                  <a:srgbClr val="8B0000"/>
                </a:solidFill>
                <a:latin typeface="Lucida Console" panose="020B0609040504020204" pitchFamily="49" charset="0"/>
              </a:rPr>
              <a:t>" -or \`$_.Instance -ne ''} | %{</a:t>
            </a:r>
          </a:p>
          <a:p>
            <a:r>
              <a:rPr lang="en-US" sz="1000" dirty="0">
                <a:solidFill>
                  <a:srgbClr val="8B0000"/>
                </a:solidFill>
                <a:latin typeface="Lucida Console" panose="020B0609040504020204" pitchFamily="49" charset="0"/>
              </a:rPr>
              <a:t>  "</a:t>
            </a:r>
            <a:r>
              <a:rPr lang="en-US" sz="10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vSphere,host</a:t>
            </a:r>
            <a:r>
              <a:rPr lang="en-US" sz="1000" dirty="0">
                <a:solidFill>
                  <a:srgbClr val="8B0000"/>
                </a:solidFill>
                <a:latin typeface="Lucida Console" panose="020B0609040504020204" pitchFamily="49" charset="0"/>
              </a:rPr>
              <a:t>={0},name={1},instance={2} {3}={4}" -f \`$</a:t>
            </a:r>
            <a:r>
              <a:rPr lang="en-US" sz="10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global:DefaultVIServer.Name</a:t>
            </a:r>
            <a:r>
              <a:rPr lang="en-US" sz="1000" dirty="0">
                <a:solidFill>
                  <a:srgbClr val="8B0000"/>
                </a:solidFill>
                <a:latin typeface="Lucida Console" panose="020B0609040504020204" pitchFamily="49" charset="0"/>
              </a:rPr>
              <a:t>,\`$_.</a:t>
            </a:r>
            <a:r>
              <a:rPr lang="en-US" sz="10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Entity.Name</a:t>
            </a:r>
            <a:r>
              <a:rPr lang="en-US" sz="1000" dirty="0">
                <a:solidFill>
                  <a:srgbClr val="8B0000"/>
                </a:solidFill>
                <a:latin typeface="Lucida Console" panose="020B0609040504020204" pitchFamily="49" charset="0"/>
              </a:rPr>
              <a:t>,\`$_.Instance,\`$_.</a:t>
            </a:r>
            <a:r>
              <a:rPr lang="en-US" sz="10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MetricId</a:t>
            </a:r>
            <a:r>
              <a:rPr lang="en-US" sz="1000" dirty="0">
                <a:solidFill>
                  <a:srgbClr val="8B0000"/>
                </a:solidFill>
                <a:latin typeface="Lucida Console" panose="020B0609040504020204" pitchFamily="49" charset="0"/>
              </a:rPr>
              <a:t>,\`$_.Value</a:t>
            </a:r>
          </a:p>
          <a:p>
            <a:r>
              <a:rPr lang="en-US" sz="1000" dirty="0">
                <a:solidFill>
                  <a:srgbClr val="8B0000"/>
                </a:solidFill>
                <a:latin typeface="Lucida Console" panose="020B0609040504020204" pitchFamily="49" charset="0"/>
              </a:rPr>
              <a:t>}</a:t>
            </a:r>
          </a:p>
          <a:p>
            <a:r>
              <a:rPr lang="en-US" sz="1000" dirty="0">
                <a:solidFill>
                  <a:srgbClr val="8B0000"/>
                </a:solidFill>
                <a:latin typeface="Lucida Console" panose="020B0609040504020204" pitchFamily="49" charset="0"/>
              </a:rPr>
              <a:t>Disconnect-</a:t>
            </a:r>
            <a:r>
              <a:rPr lang="en-US" sz="10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VIServer</a:t>
            </a:r>
            <a:r>
              <a:rPr lang="en-US" sz="1000" dirty="0">
                <a:solidFill>
                  <a:srgbClr val="8B0000"/>
                </a:solidFill>
                <a:latin typeface="Lucida Console" panose="020B0609040504020204" pitchFamily="49" charset="0"/>
              </a:rPr>
              <a:t> -Server </a:t>
            </a:r>
            <a:r>
              <a:rPr lang="en-US" sz="1000" dirty="0">
                <a:solidFill>
                  <a:prstClr val="black"/>
                </a:solidFill>
                <a:latin typeface="Lucida Console" panose="020B0609040504020204" pitchFamily="49" charset="0"/>
              </a:rPr>
              <a:t>$(</a:t>
            </a:r>
            <a:r>
              <a:rPr lang="en-US" sz="10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vcName</a:t>
            </a:r>
            <a:r>
              <a:rPr lang="en-US" sz="10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rgbClr val="8B0000"/>
                </a:solidFill>
                <a:latin typeface="Lucida Console" panose="020B0609040504020204" pitchFamily="49" charset="0"/>
              </a:rPr>
              <a:t> -Confirm:\`$false</a:t>
            </a:r>
          </a:p>
          <a:p>
            <a:r>
              <a:rPr lang="en-US" sz="1000" dirty="0">
                <a:solidFill>
                  <a:srgbClr val="8B0000"/>
                </a:solidFill>
                <a:latin typeface="Lucida Console" panose="020B0609040504020204" pitchFamily="49" charset="0"/>
              </a:rPr>
              <a:t>EOF</a:t>
            </a:r>
          </a:p>
          <a:p>
            <a:r>
              <a:rPr lang="en-US" sz="1000" dirty="0">
                <a:solidFill>
                  <a:srgbClr val="8B0000"/>
                </a:solidFill>
                <a:latin typeface="Lucida Console" panose="020B0609040504020204" pitchFamily="49" charset="0"/>
              </a:rPr>
              <a:t>"@</a:t>
            </a:r>
            <a:endParaRPr lang="en-US" sz="1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en-US" sz="1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0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sInvoke</a:t>
            </a:r>
            <a:r>
              <a:rPr lang="en-US" sz="1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prstClr val="black"/>
                </a:solidFill>
                <a:latin typeface="Lucida Console" panose="020B0609040504020204" pitchFamily="49" charset="0"/>
              </a:rPr>
              <a:t> @{</a:t>
            </a:r>
          </a:p>
          <a:p>
            <a:r>
              <a:rPr lang="en-US" sz="1000" dirty="0">
                <a:solidFill>
                  <a:prstClr val="black"/>
                </a:solidFill>
                <a:latin typeface="Lucida Console" panose="020B0609040504020204" pitchFamily="49" charset="0"/>
              </a:rPr>
              <a:t>    VM </a:t>
            </a:r>
            <a:r>
              <a:rPr lang="en-US" sz="10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vm</a:t>
            </a:r>
            <a:endParaRPr lang="en-US" sz="1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0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ScriptType</a:t>
            </a:r>
            <a:r>
              <a:rPr lang="en-US" sz="1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rgbClr val="8B0000"/>
                </a:solidFill>
                <a:latin typeface="Lucida Console" panose="020B0609040504020204" pitchFamily="49" charset="0"/>
              </a:rPr>
              <a:t>'Bash'</a:t>
            </a:r>
            <a:endParaRPr lang="en-US" sz="1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0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ScriptText</a:t>
            </a:r>
            <a:r>
              <a:rPr lang="en-US" sz="1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pcliRun</a:t>
            </a:r>
            <a:endParaRPr lang="en-US" sz="1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0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GuestUser</a:t>
            </a:r>
            <a:r>
              <a:rPr lang="en-US" sz="1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rgbClr val="FF4500"/>
                </a:solidFill>
                <a:latin typeface="Lucida Console" panose="020B0609040504020204" pitchFamily="49" charset="0"/>
              </a:rPr>
              <a:t>$user</a:t>
            </a:r>
            <a:endParaRPr lang="en-US" sz="1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0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GuestPassword</a:t>
            </a:r>
            <a:r>
              <a:rPr lang="en-US" sz="1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pswd</a:t>
            </a:r>
            <a:endParaRPr lang="en-US" sz="1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000" dirty="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</a:p>
          <a:p>
            <a:endParaRPr lang="en-US" sz="1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Lucida Console" panose="020B0609040504020204" pitchFamily="49" charset="0"/>
              </a:rPr>
              <a:t>Write-Host</a:t>
            </a:r>
            <a:r>
              <a:rPr lang="en-US" sz="1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0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ForegroundColor</a:t>
            </a:r>
            <a:r>
              <a:rPr lang="en-US" sz="1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rgbClr val="8A2BE2"/>
                </a:solidFill>
                <a:latin typeface="Lucida Console" panose="020B0609040504020204" pitchFamily="49" charset="0"/>
              </a:rPr>
              <a:t>Green</a:t>
            </a:r>
            <a:r>
              <a:rPr lang="en-US" sz="1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rgbClr val="8B0000"/>
                </a:solidFill>
                <a:latin typeface="Lucida Console" panose="020B0609040504020204" pitchFamily="49" charset="0"/>
              </a:rPr>
              <a:t>"Install PowerShell and PowerCLI"</a:t>
            </a:r>
            <a:endParaRPr lang="en-US" sz="1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Lucida Console" panose="020B0609040504020204" pitchFamily="49" charset="0"/>
              </a:rPr>
              <a:t>Invoke-</a:t>
            </a:r>
            <a:r>
              <a:rPr lang="en-US" sz="10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VMScriptPlus</a:t>
            </a:r>
            <a:r>
              <a:rPr lang="en-US" sz="1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rgbClr val="FF4500"/>
                </a:solidFill>
                <a:latin typeface="Lucida Console" panose="020B0609040504020204" pitchFamily="49" charset="0"/>
              </a:rPr>
              <a:t>@</a:t>
            </a:r>
            <a:r>
              <a:rPr lang="en-US" sz="10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sInvoke</a:t>
            </a:r>
            <a:r>
              <a:rPr lang="en-US" sz="1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sz="1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Lucida Console" panose="020B0609040504020204" pitchFamily="49" charset="0"/>
              </a:rPr>
              <a:t>select</a:t>
            </a:r>
            <a:r>
              <a:rPr lang="en-US" sz="1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0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ExpandProperty</a:t>
            </a:r>
            <a:r>
              <a:rPr lang="en-US" sz="1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ScriptOutput</a:t>
            </a:r>
            <a:r>
              <a:rPr lang="en-US" sz="1000" dirty="0">
                <a:solidFill>
                  <a:srgbClr val="8A2BE2"/>
                </a:solidFill>
                <a:latin typeface="Lucida Console" panose="020B0609040504020204" pitchFamily="49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288FD2-75F5-4879-8D13-71E031A6E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878" y="5468997"/>
            <a:ext cx="6297819" cy="126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9707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BF49962-EE50-4CF9-9A35-EA120ABD2CBA}"/>
              </a:ext>
            </a:extLst>
          </p:cNvPr>
          <p:cNvSpPr txBox="1">
            <a:spLocks/>
          </p:cNvSpPr>
          <p:nvPr/>
        </p:nvSpPr>
        <p:spPr bwMode="gray">
          <a:xfrm>
            <a:off x="1154953" y="399555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>
              <a:defRPr/>
            </a:pPr>
            <a:r>
              <a:rPr lang="en-US" dirty="0">
                <a:solidFill>
                  <a:schemeClr val="tx1"/>
                </a:solidFill>
                <a:latin typeface="Century Gothic" panose="020B0502020202020204"/>
              </a:rPr>
              <a:t>Expand your horizon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B6C189-1B68-4F3C-BEC2-9CF4A7E20BBD}"/>
              </a:ext>
            </a:extLst>
          </p:cNvPr>
          <p:cNvSpPr txBox="1">
            <a:spLocks/>
          </p:cNvSpPr>
          <p:nvPr/>
        </p:nvSpPr>
        <p:spPr>
          <a:xfrm>
            <a:off x="1154954" y="1635071"/>
            <a:ext cx="9321899" cy="4384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967F3F3-FF96-4B58-A476-0F146F871737}"/>
              </a:ext>
            </a:extLst>
          </p:cNvPr>
          <p:cNvSpPr txBox="1">
            <a:spLocks/>
          </p:cNvSpPr>
          <p:nvPr/>
        </p:nvSpPr>
        <p:spPr>
          <a:xfrm>
            <a:off x="857928" y="1398509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B04A566-B6ED-46BD-A380-EBEF0C78FC5D}"/>
              </a:ext>
            </a:extLst>
          </p:cNvPr>
          <p:cNvSpPr txBox="1">
            <a:spLocks/>
          </p:cNvSpPr>
          <p:nvPr/>
        </p:nvSpPr>
        <p:spPr>
          <a:xfrm>
            <a:off x="986715" y="1466481"/>
            <a:ext cx="10052879" cy="4271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ACD433"/>
              </a:buClr>
              <a:defRPr/>
            </a:pPr>
            <a:endParaRPr lang="en-US" sz="2800" dirty="0">
              <a:solidFill>
                <a:sysClr val="windowText" lastClr="000000">
                  <a:lumMod val="75000"/>
                  <a:lumOff val="25000"/>
                </a:sysClr>
              </a:solidFill>
              <a:latin typeface="Century Gothic" panose="020B0502020202020204"/>
            </a:endParaRPr>
          </a:p>
          <a:p>
            <a:pPr lvl="0">
              <a:buClr>
                <a:srgbClr val="ACD433"/>
              </a:buClr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DCB202-AEC6-4331-B955-49F6FDA6AE35}"/>
              </a:ext>
            </a:extLst>
          </p:cNvPr>
          <p:cNvSpPr/>
          <p:nvPr/>
        </p:nvSpPr>
        <p:spPr>
          <a:xfrm>
            <a:off x="1097837" y="1339390"/>
            <a:ext cx="7674204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 </a:t>
            </a:r>
            <a:r>
              <a:rPr lang="en-US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[[</a:t>
            </a:r>
            <a:r>
              <a:rPr lang="en-US" sz="11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inputs.system</a:t>
            </a:r>
            <a:r>
              <a:rPr lang="en-US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]]</a:t>
            </a:r>
          </a:p>
          <a:p>
            <a:endParaRPr lang="en-US" sz="1100" dirty="0">
              <a:solidFill>
                <a:srgbClr val="8B0000"/>
              </a:solidFill>
              <a:latin typeface="Lucida Console" panose="020B0609040504020204" pitchFamily="49" charset="0"/>
            </a:endParaRPr>
          </a:p>
          <a:p>
            <a:r>
              <a:rPr lang="en-US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[[</a:t>
            </a:r>
            <a:r>
              <a:rPr lang="en-US" sz="11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inputs.exec</a:t>
            </a:r>
            <a:r>
              <a:rPr lang="en-US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]]</a:t>
            </a:r>
          </a:p>
          <a:p>
            <a:r>
              <a:rPr lang="en-US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commands = ["docker run --</a:t>
            </a:r>
            <a:r>
              <a:rPr lang="en-US" sz="11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rm</a:t>
            </a:r>
            <a:r>
              <a:rPr lang="en-US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 -it --</a:t>
            </a:r>
            <a:r>
              <a:rPr lang="en-US" sz="11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entrypoint</a:t>
            </a:r>
            <a:r>
              <a:rPr lang="en-US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=</a:t>
            </a:r>
            <a:r>
              <a:rPr lang="en-US" sz="11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powershell</a:t>
            </a:r>
            <a:r>
              <a:rPr lang="en-US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 -v /scripts/:/</a:t>
            </a:r>
            <a:r>
              <a:rPr lang="en-US" sz="11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tmp</a:t>
            </a:r>
            <a:r>
              <a:rPr lang="en-US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/scripts </a:t>
            </a:r>
            <a:r>
              <a:rPr lang="en-US" sz="11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powerclicore:ld</a:t>
            </a:r>
            <a:r>
              <a:rPr lang="en-US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 /</a:t>
            </a:r>
            <a:r>
              <a:rPr lang="en-US" sz="11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tmp</a:t>
            </a:r>
            <a:r>
              <a:rPr lang="en-US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/scripts/collect-esx.ps1"]</a:t>
            </a:r>
          </a:p>
          <a:p>
            <a:r>
              <a:rPr lang="en-US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timeout = "10s"</a:t>
            </a:r>
          </a:p>
          <a:p>
            <a:r>
              <a:rPr lang="en-US" sz="11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data_format</a:t>
            </a:r>
            <a:r>
              <a:rPr lang="en-US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 = "influx"</a:t>
            </a:r>
          </a:p>
          <a:p>
            <a:r>
              <a:rPr lang="en-US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EOF</a:t>
            </a:r>
          </a:p>
          <a:p>
            <a:r>
              <a:rPr lang="en-US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docker run -it -d --network tics-net \</a:t>
            </a:r>
          </a:p>
          <a:p>
            <a:r>
              <a:rPr lang="en-US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    --name </a:t>
            </a:r>
            <a:r>
              <a:rPr lang="en-US" sz="11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telegraf</a:t>
            </a:r>
            <a:r>
              <a:rPr lang="en-US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 --hostname 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$(</a:t>
            </a:r>
            <a:r>
              <a:rPr lang="en-US" sz="11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11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vmName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en-US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 \</a:t>
            </a:r>
          </a:p>
          <a:p>
            <a:r>
              <a:rPr lang="nl-NL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    -v /sys:/rootfs/sys:ro \</a:t>
            </a:r>
          </a:p>
          <a:p>
            <a:r>
              <a:rPr lang="pl-PL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    -v /proc:/rootfs/proc:ro \</a:t>
            </a:r>
          </a:p>
          <a:p>
            <a:r>
              <a:rPr lang="sv-SE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    -v /var/run/docker.sock:/var/run/docker.sock:ro \</a:t>
            </a:r>
          </a:p>
          <a:p>
            <a:r>
              <a:rPr lang="sv-SE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    -v /var/run/utmp:/var/run/utmp:ro \</a:t>
            </a:r>
          </a:p>
          <a:p>
            <a:r>
              <a:rPr lang="en-US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    -v `${HOME}/</a:t>
            </a:r>
            <a:r>
              <a:rPr lang="en-US" sz="11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telegraf.conf</a:t>
            </a:r>
            <a:r>
              <a:rPr lang="en-US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:/</a:t>
            </a:r>
            <a:r>
              <a:rPr lang="en-US" sz="11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etc</a:t>
            </a:r>
            <a:r>
              <a:rPr lang="en-US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/</a:t>
            </a:r>
            <a:r>
              <a:rPr lang="en-US" sz="11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telegraf</a:t>
            </a:r>
            <a:r>
              <a:rPr lang="en-US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/</a:t>
            </a:r>
            <a:r>
              <a:rPr lang="en-US" sz="11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telegraf.conf:ro</a:t>
            </a:r>
            <a:r>
              <a:rPr lang="en-US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 \</a:t>
            </a:r>
          </a:p>
          <a:p>
            <a:r>
              <a:rPr lang="en-US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    </a:t>
            </a:r>
            <a:r>
              <a:rPr lang="en-US" sz="11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telegraf</a:t>
            </a:r>
            <a:r>
              <a:rPr lang="en-US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 &amp;&gt; /dev/null</a:t>
            </a:r>
          </a:p>
          <a:p>
            <a:r>
              <a:rPr lang="en-US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sleep 10</a:t>
            </a:r>
          </a:p>
          <a:p>
            <a:r>
              <a:rPr lang="nn-NO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curl -I http://localhost:8086/ping</a:t>
            </a:r>
          </a:p>
          <a:p>
            <a:r>
              <a:rPr lang="en-US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curl -G 'http://localhost:8086/</a:t>
            </a:r>
            <a:r>
              <a:rPr lang="en-US" sz="11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query?pretty</a:t>
            </a:r>
            <a:r>
              <a:rPr lang="en-US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=true' --data-</a:t>
            </a:r>
            <a:r>
              <a:rPr lang="en-US" sz="11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urlencode</a:t>
            </a:r>
            <a:r>
              <a:rPr lang="en-US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 "q=SHOW DATABASES"</a:t>
            </a:r>
          </a:p>
          <a:p>
            <a:r>
              <a:rPr lang="en-US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"@</a:t>
            </a:r>
            <a:endParaRPr lang="en-US" sz="11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en-US" sz="11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Lucida Console" panose="020B0609040504020204" pitchFamily="49" charset="0"/>
              </a:rPr>
              <a:t>Write-Host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1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ForegroundColor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>
                <a:solidFill>
                  <a:srgbClr val="8A2BE2"/>
                </a:solidFill>
                <a:latin typeface="Lucida Console" panose="020B0609040504020204" pitchFamily="49" charset="0"/>
              </a:rPr>
              <a:t>Green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"Install and run </a:t>
            </a:r>
            <a:r>
              <a:rPr lang="en-US" sz="11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Telegraf</a:t>
            </a:r>
            <a:r>
              <a:rPr lang="en-US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endParaRPr lang="en-US" sz="11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1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11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sInvoke</a:t>
            </a:r>
            <a:r>
              <a:rPr lang="en-US" sz="110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ScriptText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11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grafRun</a:t>
            </a:r>
            <a:endParaRPr lang="en-US" sz="11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Lucida Console" panose="020B0609040504020204" pitchFamily="49" charset="0"/>
              </a:rPr>
              <a:t>Invoke-</a:t>
            </a:r>
            <a:r>
              <a:rPr lang="en-US" sz="11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VMScriptPlus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>
                <a:solidFill>
                  <a:srgbClr val="FF4500"/>
                </a:solidFill>
                <a:latin typeface="Lucida Console" panose="020B0609040504020204" pitchFamily="49" charset="0"/>
              </a:rPr>
              <a:t>@</a:t>
            </a:r>
            <a:r>
              <a:rPr lang="en-US" sz="11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sInvoke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Lucida Console" panose="020B06090405040202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1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ExpandProperty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ScriptOutput</a:t>
            </a:r>
            <a:endParaRPr lang="en-US" sz="11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93638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BF49962-EE50-4CF9-9A35-EA120ABD2CBA}"/>
              </a:ext>
            </a:extLst>
          </p:cNvPr>
          <p:cNvSpPr txBox="1">
            <a:spLocks/>
          </p:cNvSpPr>
          <p:nvPr/>
        </p:nvSpPr>
        <p:spPr bwMode="gray">
          <a:xfrm>
            <a:off x="1154953" y="399555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And get results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B6C189-1B68-4F3C-BEC2-9CF4A7E20BBD}"/>
              </a:ext>
            </a:extLst>
          </p:cNvPr>
          <p:cNvSpPr txBox="1">
            <a:spLocks/>
          </p:cNvSpPr>
          <p:nvPr/>
        </p:nvSpPr>
        <p:spPr>
          <a:xfrm>
            <a:off x="1154954" y="1635071"/>
            <a:ext cx="9321899" cy="4384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967F3F3-FF96-4B58-A476-0F146F871737}"/>
              </a:ext>
            </a:extLst>
          </p:cNvPr>
          <p:cNvSpPr txBox="1">
            <a:spLocks/>
          </p:cNvSpPr>
          <p:nvPr/>
        </p:nvSpPr>
        <p:spPr>
          <a:xfrm>
            <a:off x="857928" y="1398509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B04A566-B6ED-46BD-A380-EBEF0C78FC5D}"/>
              </a:ext>
            </a:extLst>
          </p:cNvPr>
          <p:cNvSpPr txBox="1">
            <a:spLocks/>
          </p:cNvSpPr>
          <p:nvPr/>
        </p:nvSpPr>
        <p:spPr>
          <a:xfrm>
            <a:off x="986715" y="1466481"/>
            <a:ext cx="10052879" cy="4271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ACD433"/>
              </a:buClr>
              <a:defRPr/>
            </a:pPr>
            <a:endParaRPr lang="en-US" sz="2800" dirty="0">
              <a:solidFill>
                <a:sysClr val="windowText" lastClr="000000">
                  <a:lumMod val="75000"/>
                  <a:lumOff val="25000"/>
                </a:sysClr>
              </a:solidFill>
              <a:latin typeface="Century Gothic" panose="020B0502020202020204"/>
            </a:endParaRPr>
          </a:p>
          <a:p>
            <a:pPr lvl="0">
              <a:buClr>
                <a:srgbClr val="ACD433"/>
              </a:buClr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96DA86-27B9-4817-965E-E33EE8950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637" y="1217638"/>
            <a:ext cx="9092671" cy="468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041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BF49962-EE50-4CF9-9A35-EA120ABD2CBA}"/>
              </a:ext>
            </a:extLst>
          </p:cNvPr>
          <p:cNvSpPr txBox="1">
            <a:spLocks/>
          </p:cNvSpPr>
          <p:nvPr/>
        </p:nvSpPr>
        <p:spPr bwMode="gray">
          <a:xfrm>
            <a:off x="1154953" y="399555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Out of the box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B6C189-1B68-4F3C-BEC2-9CF4A7E20BBD}"/>
              </a:ext>
            </a:extLst>
          </p:cNvPr>
          <p:cNvSpPr txBox="1">
            <a:spLocks/>
          </p:cNvSpPr>
          <p:nvPr/>
        </p:nvSpPr>
        <p:spPr>
          <a:xfrm>
            <a:off x="1154954" y="1635071"/>
            <a:ext cx="9321899" cy="4384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967F3F3-FF96-4B58-A476-0F146F871737}"/>
              </a:ext>
            </a:extLst>
          </p:cNvPr>
          <p:cNvSpPr txBox="1">
            <a:spLocks/>
          </p:cNvSpPr>
          <p:nvPr/>
        </p:nvSpPr>
        <p:spPr>
          <a:xfrm>
            <a:off x="857928" y="1398509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B04A566-B6ED-46BD-A380-EBEF0C78FC5D}"/>
              </a:ext>
            </a:extLst>
          </p:cNvPr>
          <p:cNvSpPr txBox="1">
            <a:spLocks/>
          </p:cNvSpPr>
          <p:nvPr/>
        </p:nvSpPr>
        <p:spPr>
          <a:xfrm>
            <a:off x="986715" y="1466481"/>
            <a:ext cx="10052879" cy="4271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ACD433"/>
              </a:buClr>
              <a:defRPr/>
            </a:pPr>
            <a:endParaRPr lang="en-US" sz="2800" dirty="0">
              <a:solidFill>
                <a:sysClr val="windowText" lastClr="000000">
                  <a:lumMod val="75000"/>
                  <a:lumOff val="25000"/>
                </a:sysClr>
              </a:solidFill>
              <a:latin typeface="Century Gothic" panose="020B0502020202020204"/>
            </a:endParaRPr>
          </a:p>
          <a:p>
            <a:pPr lvl="0">
              <a:buClr>
                <a:srgbClr val="ACD433"/>
              </a:buClr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ECABB0-23F1-4307-A999-9CAB5E3A2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398" y="1184869"/>
            <a:ext cx="7473154" cy="452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5413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6F3A573-BEB9-49BE-9F6A-D97DE378FA8B}"/>
              </a:ext>
            </a:extLst>
          </p:cNvPr>
          <p:cNvSpPr txBox="1">
            <a:spLocks/>
          </p:cNvSpPr>
          <p:nvPr/>
        </p:nvSpPr>
        <p:spPr bwMode="gray">
          <a:xfrm>
            <a:off x="857927" y="266704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  <a:latin typeface="Century Gothic" panose="020B0502020202020204"/>
              </a:rPr>
              <a:t>Key Takeaways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4AB80B9-8F84-4EF4-82A9-476181BE38B5}"/>
              </a:ext>
            </a:extLst>
          </p:cNvPr>
          <p:cNvSpPr txBox="1">
            <a:spLocks/>
          </p:cNvSpPr>
          <p:nvPr/>
        </p:nvSpPr>
        <p:spPr>
          <a:xfrm>
            <a:off x="857927" y="1566712"/>
            <a:ext cx="8761412" cy="27185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PowerShell </a:t>
            </a:r>
            <a:r>
              <a:rPr lang="en-US" sz="28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is your tool of choice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  <a:sym typeface="Wingdings" panose="05000000000000000000" pitchFamily="2" charset="2"/>
              </a:rPr>
              <a:t>But expand (bash, curl, REST API…)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8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  <a:sym typeface="Wingdings" panose="05000000000000000000" pitchFamily="2" charset="2"/>
              </a:rPr>
              <a:t>Containers are Great/Fun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  <a:sym typeface="Wingdings" panose="05000000000000000000" pitchFamily="2" charset="2"/>
              </a:rPr>
              <a:t>Don’t reinvent, use what is there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E5580">
                  <a:lumMod val="75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  <a:sym typeface="Wingdings" panose="05000000000000000000" pitchFamily="2" charset="2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00632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6F3A573-BEB9-49BE-9F6A-D97DE378FA8B}"/>
              </a:ext>
            </a:extLst>
          </p:cNvPr>
          <p:cNvSpPr txBox="1">
            <a:spLocks/>
          </p:cNvSpPr>
          <p:nvPr/>
        </p:nvSpPr>
        <p:spPr bwMode="gray">
          <a:xfrm>
            <a:off x="857927" y="266704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  <a:latin typeface="Century Gothic" panose="020B0502020202020204"/>
              </a:rPr>
              <a:t>Q&amp;A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D896D0-BE49-4C82-BBDB-EF0E5CEA0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927" y="1677463"/>
            <a:ext cx="5843787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186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6F3A573-BEB9-49BE-9F6A-D97DE378FA8B}"/>
              </a:ext>
            </a:extLst>
          </p:cNvPr>
          <p:cNvSpPr txBox="1">
            <a:spLocks/>
          </p:cNvSpPr>
          <p:nvPr/>
        </p:nvSpPr>
        <p:spPr bwMode="gray">
          <a:xfrm>
            <a:off x="857927" y="266704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 err="1">
                <a:solidFill>
                  <a:schemeClr val="tx1"/>
                </a:solidFill>
                <a:latin typeface="Century Gothic" panose="020B0502020202020204"/>
              </a:rPr>
              <a:t>About_Author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4AB80B9-8F84-4EF4-82A9-476181BE38B5}"/>
              </a:ext>
            </a:extLst>
          </p:cNvPr>
          <p:cNvSpPr txBox="1">
            <a:spLocks/>
          </p:cNvSpPr>
          <p:nvPr/>
        </p:nvSpPr>
        <p:spPr>
          <a:xfrm>
            <a:off x="857928" y="1084666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Luc Dekens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Belgium (the Flemish part)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Virtualisation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  <a:sym typeface="Wingdings" panose="05000000000000000000" pitchFamily="2" charset="2"/>
              </a:rPr>
              <a:t> PowerShell/PowerCLI  SDDC  DSC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  <a:sym typeface="Wingdings" panose="05000000000000000000" pitchFamily="2" charset="2"/>
              </a:rPr>
              <a:t>PowerCLI Reference 1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  <a:sym typeface="Wingdings" panose="05000000000000000000" pitchFamily="2" charset="2"/>
              </a:rPr>
              <a:t>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  <a:sym typeface="Wingdings" panose="05000000000000000000" pitchFamily="2" charset="2"/>
              </a:rPr>
              <a:t> &amp; 2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  <a:sym typeface="Wingdings" panose="05000000000000000000" pitchFamily="2" charset="2"/>
              </a:rPr>
              <a:t>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  <a:sym typeface="Wingdings" panose="05000000000000000000" pitchFamily="2" charset="2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  <a:sym typeface="Wingdings" panose="05000000000000000000" pitchFamily="2" charset="2"/>
              </a:rPr>
              <a:t>VMTN Community		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E5580">
                    <a:lumMod val="75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  <a:sym typeface="Wingdings" panose="05000000000000000000" pitchFamily="2" charset="2"/>
                <a:hlinkClick r:id="rId4"/>
              </a:rPr>
              <a:t>LucD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E5580">
                  <a:lumMod val="75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  <a:sym typeface="Wingdings" panose="05000000000000000000" pitchFamily="2" charset="2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  <a:sym typeface="Wingdings" panose="05000000000000000000" pitchFamily="2" charset="2"/>
              </a:rPr>
              <a:t>Blog						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  <a:sym typeface="Wingdings" panose="05000000000000000000" pitchFamily="2" charset="2"/>
                <a:hlinkClick r:id="rId5"/>
              </a:rPr>
              <a:t>LucD.info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  <a:sym typeface="Wingdings" panose="05000000000000000000" pitchFamily="2" charset="2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  <a:sym typeface="Wingdings" panose="05000000000000000000" pitchFamily="2" charset="2"/>
              </a:rPr>
              <a:t>Twitter					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E5580">
                    <a:lumMod val="75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  <a:sym typeface="Wingdings" panose="05000000000000000000" pitchFamily="2" charset="2"/>
                <a:hlinkClick r:id="rId6"/>
              </a:rPr>
              <a:t>@LucD22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E5580">
                  <a:lumMod val="75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  <a:sym typeface="Wingdings" panose="05000000000000000000" pitchFamily="2" charset="2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80BB6B-BDCF-44CB-952F-A81E416829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0272" y="3430365"/>
            <a:ext cx="2571370" cy="34276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3BC19B-002A-4BFE-BE5D-86C14B7FF3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5280" y="2730537"/>
            <a:ext cx="1127858" cy="11278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680FC1D-9F92-430F-833F-D5902128A2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40299" y="1634356"/>
            <a:ext cx="1479041" cy="184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176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1362" y="871168"/>
            <a:ext cx="1074782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Don’t Forget!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Fill in your survey in Mobile app – it’s how we do better!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Don’t lose you badge! You need it for the Social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Grab the Speakers for a chat – they all have time for you!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Let everyone know what they are missing on Social Media</a:t>
            </a:r>
          </a:p>
          <a:p>
            <a:r>
              <a:rPr lang="en-GB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#PowerShell</a:t>
            </a:r>
          </a:p>
          <a:p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#PSConfAsia</a:t>
            </a:r>
          </a:p>
          <a:p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Photos of Marina Bay Credit: Sebastian Szumigalski</a:t>
            </a:r>
            <a:endParaRPr lang="en-SG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8282" y="6172724"/>
            <a:ext cx="1503542" cy="3201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455" y="5972823"/>
            <a:ext cx="1672721" cy="720000"/>
          </a:xfrm>
          <a:prstGeom prst="rect">
            <a:avLst/>
          </a:prstGeom>
        </p:spPr>
      </p:pic>
      <p:pic>
        <p:nvPicPr>
          <p:cNvPr id="19" name="Picture 18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4F1A41B8-3A75-4F09-94F1-326EB4FF4F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5201" y="6066123"/>
            <a:ext cx="1695450" cy="533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341" y="5791342"/>
            <a:ext cx="946229" cy="103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48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BF49962-EE50-4CF9-9A35-EA120ABD2CBA}"/>
              </a:ext>
            </a:extLst>
          </p:cNvPr>
          <p:cNvSpPr txBox="1">
            <a:spLocks/>
          </p:cNvSpPr>
          <p:nvPr/>
        </p:nvSpPr>
        <p:spPr bwMode="gray">
          <a:xfrm>
            <a:off x="1154953" y="399555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>
              <a:defRPr/>
            </a:pPr>
            <a:r>
              <a:rPr lang="en-US" dirty="0">
                <a:solidFill>
                  <a:schemeClr val="tx1"/>
                </a:solidFill>
                <a:latin typeface="Century Gothic" panose="020B0502020202020204"/>
              </a:rPr>
              <a:t>Getting the Data 3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B6C189-1B68-4F3C-BEC2-9CF4A7E20BBD}"/>
              </a:ext>
            </a:extLst>
          </p:cNvPr>
          <p:cNvSpPr txBox="1">
            <a:spLocks/>
          </p:cNvSpPr>
          <p:nvPr/>
        </p:nvSpPr>
        <p:spPr>
          <a:xfrm>
            <a:off x="1154954" y="1635071"/>
            <a:ext cx="9321899" cy="4384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967F3F3-FF96-4B58-A476-0F146F871737}"/>
              </a:ext>
            </a:extLst>
          </p:cNvPr>
          <p:cNvSpPr txBox="1">
            <a:spLocks/>
          </p:cNvSpPr>
          <p:nvPr/>
        </p:nvSpPr>
        <p:spPr>
          <a:xfrm>
            <a:off x="857928" y="1398509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4C30EA-44A4-42EB-BA5B-A76EBFFE3926}"/>
              </a:ext>
            </a:extLst>
          </p:cNvPr>
          <p:cNvSpPr/>
          <p:nvPr/>
        </p:nvSpPr>
        <p:spPr>
          <a:xfrm>
            <a:off x="857928" y="1714652"/>
            <a:ext cx="10794570" cy="2948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Lucida Console" panose="020B0609040504020204" pitchFamily="49" charset="0"/>
              </a:rPr>
              <a:t>$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Lucida Console" panose="020B0609040504020204" pitchFamily="49" charset="0"/>
              </a:rPr>
              <a:t>fileName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Lucida Console" panose="020B0609040504020204" pitchFamily="49" charset="0"/>
              </a:rPr>
              <a:t>=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Lucida Console" panose="020B0609040504020204" pitchFamily="49" charset="0"/>
              </a:rPr>
              <a:t>"D:\Stats\Stats-20170927-0008.csv"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Console" panose="020B060904050402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Console" panose="020B060904050402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Lucida Console" panose="020B0609040504020204" pitchFamily="49" charset="0"/>
              </a:rPr>
              <a:t>$stats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Lucida Console" panose="020B0609040504020204" pitchFamily="49" charset="0"/>
              </a:rPr>
              <a:t>=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Import-Csv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Lucida Console" panose="020B0609040504020204" pitchFamily="49" charset="0"/>
              </a:rPr>
              <a:t>-Path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Lucida Console" panose="020B0609040504020204" pitchFamily="49" charset="0"/>
              </a:rPr>
              <a:t>$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Lucida Console" panose="020B0609040504020204" pitchFamily="49" charset="0"/>
              </a:rPr>
              <a:t>fileName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Lucida Console" panose="020B0609040504020204" pitchFamily="49" charset="0"/>
              </a:rPr>
              <a:t>-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Lucida Console" panose="020B0609040504020204" pitchFamily="49" charset="0"/>
              </a:rPr>
              <a:t>UseCulture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Lucida Console" panose="020B0609040504020204" pitchFamily="49" charset="0"/>
              </a:rPr>
              <a:t>|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Sort-Object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Lucida Console" panose="020B0609040504020204" pitchFamily="49" charset="0"/>
              </a:rPr>
              <a:t>-Property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Lucida Console" panose="020B0609040504020204" pitchFamily="49" charset="0"/>
              </a:rPr>
              <a:t>TimeStamp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Console" panose="020B060904050402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Console" panose="020B060904050402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Write-Host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Lucida Console" panose="020B0609040504020204" pitchFamily="49" charset="0"/>
              </a:rPr>
              <a:t>"Start  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$((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Lucida Console" panose="020B0609040504020204" pitchFamily="49" charset="0"/>
              </a:rPr>
              <a:t>[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Lucida Console" panose="020B0609040504020204" pitchFamily="49" charset="0"/>
              </a:rPr>
              <a:t>DateTime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Lucida Console" panose="020B0609040504020204" pitchFamily="49" charset="0"/>
              </a:rPr>
              <a:t>]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Lucida Console" panose="020B0609040504020204" pitchFamily="49" charset="0"/>
              </a:rPr>
              <a:t>$stats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Lucida Console" panose="020B0609040504020204" pitchFamily="49" charset="0"/>
              </a:rPr>
              <a:t>[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Lucida Console" panose="020B0609040504020204" pitchFamily="49" charset="0"/>
              </a:rPr>
              <a:t>0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Lucida Console" panose="020B0609040504020204" pitchFamily="49" charset="0"/>
              </a:rPr>
              <a:t>].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Timestamp)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Lucida Console" panose="020B0609040504020204" pitchFamily="49" charset="0"/>
              </a:rPr>
              <a:t>.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ToString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(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Lucida Console" panose="020B0609040504020204" pitchFamily="49" charset="0"/>
              </a:rPr>
              <a:t>'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Lucida Console" panose="020B0609040504020204" pitchFamily="49" charset="0"/>
              </a:rPr>
              <a:t>yyyy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Lucida Console" panose="020B0609040504020204" pitchFamily="49" charset="0"/>
              </a:rPr>
              <a:t>/MM/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Lucida Console" panose="020B0609040504020204" pitchFamily="49" charset="0"/>
              </a:rPr>
              <a:t>dd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Lucida Console" panose="020B0609040504020204" pitchFamily="49" charset="0"/>
              </a:rPr>
              <a:t>HH:mm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Lucida Console" panose="020B0609040504020204" pitchFamily="49" charset="0"/>
              </a:rPr>
              <a:t>'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))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Lucida Console" panose="020B0609040504020204" pitchFamily="49" charset="0"/>
              </a:rPr>
              <a:t>"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Console" panose="020B060904050402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Write-Host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Lucida Console" panose="020B0609040504020204" pitchFamily="49" charset="0"/>
              </a:rPr>
              <a:t>"End    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$((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Lucida Console" panose="020B0609040504020204" pitchFamily="49" charset="0"/>
              </a:rPr>
              <a:t>[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Lucida Console" panose="020B0609040504020204" pitchFamily="49" charset="0"/>
              </a:rPr>
              <a:t>DateTime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Lucida Console" panose="020B0609040504020204" pitchFamily="49" charset="0"/>
              </a:rPr>
              <a:t>]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Lucida Console" panose="020B0609040504020204" pitchFamily="49" charset="0"/>
              </a:rPr>
              <a:t>$stats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Lucida Console" panose="020B0609040504020204" pitchFamily="49" charset="0"/>
              </a:rPr>
              <a:t>[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Lucida Console" panose="020B0609040504020204" pitchFamily="49" charset="0"/>
              </a:rPr>
              <a:t>-1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Lucida Console" panose="020B0609040504020204" pitchFamily="49" charset="0"/>
              </a:rPr>
              <a:t>].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Timestamp)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Lucida Console" panose="020B0609040504020204" pitchFamily="49" charset="0"/>
              </a:rPr>
              <a:t>.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ToString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(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Lucida Console" panose="020B0609040504020204" pitchFamily="49" charset="0"/>
              </a:rPr>
              <a:t>'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Lucida Console" panose="020B0609040504020204" pitchFamily="49" charset="0"/>
              </a:rPr>
              <a:t>yyyy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Lucida Console" panose="020B0609040504020204" pitchFamily="49" charset="0"/>
              </a:rPr>
              <a:t>/MM/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Lucida Console" panose="020B0609040504020204" pitchFamily="49" charset="0"/>
              </a:rPr>
              <a:t>dd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Lucida Console" panose="020B0609040504020204" pitchFamily="49" charset="0"/>
              </a:rPr>
              <a:t>HH:mm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Lucida Console" panose="020B0609040504020204" pitchFamily="49" charset="0"/>
              </a:rPr>
              <a:t>'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))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Lucida Console" panose="020B0609040504020204" pitchFamily="49" charset="0"/>
              </a:rPr>
              <a:t>"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Console" panose="020B060904050402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Write-Host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Lucida Console" panose="020B0609040504020204" pitchFamily="49" charset="0"/>
              </a:rPr>
              <a:t>"Rows   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$(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Lucida Console" panose="020B0609040504020204" pitchFamily="49" charset="0"/>
              </a:rPr>
              <a:t>$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Lucida Console" panose="020B0609040504020204" pitchFamily="49" charset="0"/>
              </a:rPr>
              <a:t>stats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Lucida Console" panose="020B0609040504020204" pitchFamily="49" charset="0"/>
              </a:rPr>
              <a:t>.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Count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)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Lucida Console" panose="020B0609040504020204" pitchFamily="49" charset="0"/>
              </a:rPr>
              <a:t>"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Console" panose="020B060904050402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Write-Host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Lucida Console" panose="020B0609040504020204" pitchFamily="49" charset="0"/>
              </a:rPr>
              <a:t>"Metrics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$((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Lucida Console" panose="020B0609040504020204" pitchFamily="49" charset="0"/>
              </a:rPr>
              <a:t>$stats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Lucida Console" panose="020B0609040504020204" pitchFamily="49" charset="0"/>
              </a:rPr>
              <a:t>|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Group-Object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Lucida Console" panose="020B0609040504020204" pitchFamily="49" charset="0"/>
              </a:rPr>
              <a:t>-Property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Lucida Console" panose="020B0609040504020204" pitchFamily="49" charset="0"/>
              </a:rPr>
              <a:t>MetricId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)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Lucida Console" panose="020B0609040504020204" pitchFamily="49" charset="0"/>
              </a:rPr>
              <a:t>.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Count)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Lucida Console" panose="020B0609040504020204" pitchFamily="49" charset="0"/>
              </a:rPr>
              <a:t>"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Console" panose="020B060904050402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Write-Host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Lucida Console" panose="020B0609040504020204" pitchFamily="49" charset="0"/>
              </a:rPr>
              <a:t>"Instance: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$((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Lucida Console" panose="020B0609040504020204" pitchFamily="49" charset="0"/>
              </a:rPr>
              <a:t>$stats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Lucida Console" panose="020B0609040504020204" pitchFamily="49" charset="0"/>
              </a:rPr>
              <a:t>|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Group-Object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Lucida Console" panose="020B0609040504020204" pitchFamily="49" charset="0"/>
              </a:rPr>
              <a:t>-Property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Lucida Console" panose="020B0609040504020204" pitchFamily="49" charset="0"/>
              </a:rPr>
              <a:t>Instance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)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Lucida Console" panose="020B0609040504020204" pitchFamily="49" charset="0"/>
              </a:rPr>
              <a:t>.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Count)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Lucida Console" panose="020B0609040504020204" pitchFamily="49" charset="0"/>
              </a:rPr>
              <a:t>" 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74686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BF49962-EE50-4CF9-9A35-EA120ABD2CBA}"/>
              </a:ext>
            </a:extLst>
          </p:cNvPr>
          <p:cNvSpPr txBox="1">
            <a:spLocks/>
          </p:cNvSpPr>
          <p:nvPr/>
        </p:nvSpPr>
        <p:spPr bwMode="gray">
          <a:xfrm>
            <a:off x="1154953" y="399555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>
              <a:defRPr/>
            </a:pPr>
            <a:r>
              <a:rPr lang="en-US" dirty="0">
                <a:solidFill>
                  <a:schemeClr val="tx1"/>
                </a:solidFill>
                <a:latin typeface="Century Gothic" panose="020B0502020202020204"/>
              </a:rPr>
              <a:t>Getting the Data 4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B6C189-1B68-4F3C-BEC2-9CF4A7E20BBD}"/>
              </a:ext>
            </a:extLst>
          </p:cNvPr>
          <p:cNvSpPr txBox="1">
            <a:spLocks/>
          </p:cNvSpPr>
          <p:nvPr/>
        </p:nvSpPr>
        <p:spPr>
          <a:xfrm>
            <a:off x="1154954" y="1635071"/>
            <a:ext cx="9321899" cy="4384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967F3F3-FF96-4B58-A476-0F146F871737}"/>
              </a:ext>
            </a:extLst>
          </p:cNvPr>
          <p:cNvSpPr txBox="1">
            <a:spLocks/>
          </p:cNvSpPr>
          <p:nvPr/>
        </p:nvSpPr>
        <p:spPr>
          <a:xfrm>
            <a:off x="857928" y="1398509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E5F6CEB-30CD-4ECB-807A-46901DD1B4E0}"/>
              </a:ext>
            </a:extLst>
          </p:cNvPr>
          <p:cNvSpPr txBox="1">
            <a:spLocks/>
          </p:cNvSpPr>
          <p:nvPr/>
        </p:nvSpPr>
        <p:spPr>
          <a:xfrm>
            <a:off x="1097837" y="1641754"/>
            <a:ext cx="10130685" cy="29147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ACD433"/>
              </a:buClr>
              <a:defRPr/>
            </a:pPr>
            <a:r>
              <a:rPr lang="en-US" sz="28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Do not forget a metric anymore!</a:t>
            </a:r>
          </a:p>
          <a:p>
            <a:pPr lvl="0">
              <a:buClr>
                <a:srgbClr val="ACD433"/>
              </a:buClr>
              <a:defRPr/>
            </a:pPr>
            <a:r>
              <a:rPr lang="en-US" sz="28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Dump them all (if you have the free disk space)</a:t>
            </a:r>
          </a:p>
          <a:p>
            <a:pPr lvl="0">
              <a:buClr>
                <a:srgbClr val="ACD433"/>
              </a:buClr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8472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B6C189-1B68-4F3C-BEC2-9CF4A7E20BBD}"/>
              </a:ext>
            </a:extLst>
          </p:cNvPr>
          <p:cNvSpPr txBox="1">
            <a:spLocks/>
          </p:cNvSpPr>
          <p:nvPr/>
        </p:nvSpPr>
        <p:spPr>
          <a:xfrm>
            <a:off x="1154954" y="1635071"/>
            <a:ext cx="9321899" cy="4384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967F3F3-FF96-4B58-A476-0F146F871737}"/>
              </a:ext>
            </a:extLst>
          </p:cNvPr>
          <p:cNvSpPr txBox="1">
            <a:spLocks/>
          </p:cNvSpPr>
          <p:nvPr/>
        </p:nvSpPr>
        <p:spPr>
          <a:xfrm>
            <a:off x="857928" y="1398509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039B23-D51D-4F68-9A67-FC0B3E9F59D5}"/>
              </a:ext>
            </a:extLst>
          </p:cNvPr>
          <p:cNvSpPr/>
          <p:nvPr/>
        </p:nvSpPr>
        <p:spPr>
          <a:xfrm>
            <a:off x="576699" y="538641"/>
            <a:ext cx="9458454" cy="4475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Lucida Console" panose="020B0609040504020204" pitchFamily="49" charset="0"/>
              </a:rPr>
              <a:t>$finish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Lucida Console" panose="020B0609040504020204" pitchFamily="49" charset="0"/>
              </a:rPr>
              <a:t>=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Get-Date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Console" panose="020B060904050402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Lucida Console" panose="020B0609040504020204" pitchFamily="49" charset="0"/>
              </a:rPr>
              <a:t>$start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Lucida Console" panose="020B0609040504020204" pitchFamily="49" charset="0"/>
              </a:rPr>
              <a:t>=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Lucida Console" panose="020B0609040504020204" pitchFamily="49" charset="0"/>
              </a:rPr>
              <a:t>$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Lucida Console" panose="020B0609040504020204" pitchFamily="49" charset="0"/>
              </a:rPr>
              <a:t>finish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Lucida Console" panose="020B0609040504020204" pitchFamily="49" charset="0"/>
              </a:rPr>
              <a:t>.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AddHours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(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Lucida Console" panose="020B0609040504020204" pitchFamily="49" charset="0"/>
              </a:rPr>
              <a:t>-1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Lucida Console" panose="020B0609040504020204" pitchFamily="49" charset="0"/>
              </a:rPr>
              <a:t>$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Lucida Console" panose="020B0609040504020204" pitchFamily="49" charset="0"/>
              </a:rPr>
              <a:t>fileName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Lucida Console" panose="020B0609040504020204" pitchFamily="49" charset="0"/>
              </a:rPr>
              <a:t>=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Lucida Console" panose="020B0609040504020204" pitchFamily="49" charset="0"/>
              </a:rPr>
              <a:t>"D:\Stats\Stats-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$(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Lucida Console" panose="020B0609040504020204" pitchFamily="49" charset="0"/>
              </a:rPr>
              <a:t>$start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Lucida Console" panose="020B0609040504020204" pitchFamily="49" charset="0"/>
              </a:rPr>
              <a:t>.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ToString(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Lucida Console" panose="020B0609040504020204" pitchFamily="49" charset="0"/>
              </a:rPr>
              <a:t>'yyyyMMdd-HHmm'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))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Lucida Console" panose="020B0609040504020204" pitchFamily="49" charset="0"/>
              </a:rPr>
              <a:t>.csv"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Console" panose="020B060904050402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Console" panose="020B060904050402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Lucida Console" panose="020B0609040504020204" pitchFamily="49" charset="0"/>
              </a:rPr>
              <a:t>$entity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Lucida Console" panose="020B0609040504020204" pitchFamily="49" charset="0"/>
              </a:rPr>
              <a:t>=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@()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Lucida Console" panose="020B0609040504020204" pitchFamily="49" charset="0"/>
              </a:rPr>
              <a:t>$entity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Lucida Console" panose="020B0609040504020204" pitchFamily="49" charset="0"/>
              </a:rPr>
              <a:t>+=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Get-VM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Lucida Console" panose="020B0609040504020204" pitchFamily="49" charset="0"/>
              </a:rPr>
              <a:t>-Name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Lucida Console" panose="020B0609040504020204" pitchFamily="49" charset="0"/>
              </a:rPr>
              <a:t>stress*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Console" panose="020B060904050402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Lucida Console" panose="020B0609040504020204" pitchFamily="49" charset="0"/>
              </a:rPr>
              <a:t>$entity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Lucida Console" panose="020B0609040504020204" pitchFamily="49" charset="0"/>
              </a:rPr>
              <a:t>+=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Get-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VMHost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Lucida Console" panose="020B0609040504020204" pitchFamily="49" charset="0"/>
              </a:rPr>
              <a:t>-Name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Lucida Console" panose="020B0609040504020204" pitchFamily="49" charset="0"/>
              </a:rPr>
              <a:t>esx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Lucida Console" panose="020B0609040504020204" pitchFamily="49" charset="0"/>
              </a:rPr>
              <a:t>*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Console" panose="020B060904050402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Console" panose="020B060904050402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Lucida Console" panose="020B0609040504020204" pitchFamily="49" charset="0"/>
              </a:rPr>
              <a:t>$stat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Lucida Console" panose="020B0609040504020204" pitchFamily="49" charset="0"/>
              </a:rPr>
              <a:t>=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@()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Lucida Console" panose="020B0609040504020204" pitchFamily="49" charset="0"/>
              </a:rPr>
              <a:t>$stat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Lucida Console" panose="020B0609040504020204" pitchFamily="49" charset="0"/>
              </a:rPr>
              <a:t>+=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Get-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StatType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Lucida Console" panose="020B0609040504020204" pitchFamily="49" charset="0"/>
              </a:rPr>
              <a:t>-Entity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Lucida Console" panose="020B0609040504020204" pitchFamily="49" charset="0"/>
              </a:rPr>
              <a:t>$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Lucida Console" panose="020B0609040504020204" pitchFamily="49" charset="0"/>
              </a:rPr>
              <a:t>vm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Lucida Console" panose="020B0609040504020204" pitchFamily="49" charset="0"/>
              </a:rPr>
              <a:t>-Start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Lucida Console" panose="020B0609040504020204" pitchFamily="49" charset="0"/>
              </a:rPr>
              <a:t>$start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Console" panose="020B060904050402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Lucida Console" panose="020B0609040504020204" pitchFamily="49" charset="0"/>
              </a:rPr>
              <a:t>$stat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Lucida Console" panose="020B0609040504020204" pitchFamily="49" charset="0"/>
              </a:rPr>
              <a:t>+=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Get-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StatType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Lucida Console" panose="020B0609040504020204" pitchFamily="49" charset="0"/>
              </a:rPr>
              <a:t>-Entity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Lucida Console" panose="020B0609040504020204" pitchFamily="49" charset="0"/>
              </a:rPr>
              <a:t>$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Lucida Console" panose="020B0609040504020204" pitchFamily="49" charset="0"/>
              </a:rPr>
              <a:t>esx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Lucida Console" panose="020B0609040504020204" pitchFamily="49" charset="0"/>
              </a:rPr>
              <a:t>-Start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Lucida Console" panose="020B0609040504020204" pitchFamily="49" charset="0"/>
              </a:rPr>
              <a:t>$start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Console" panose="020B060904050402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Console" panose="020B060904050402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Lucida Console" panose="020B0609040504020204" pitchFamily="49" charset="0"/>
              </a:rPr>
              <a:t>$stats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Lucida Console" panose="020B0609040504020204" pitchFamily="49" charset="0"/>
              </a:rPr>
              <a:t>=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Get-Stat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Lucida Console" panose="020B0609040504020204" pitchFamily="49" charset="0"/>
              </a:rPr>
              <a:t>-Entity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Lucida Console" panose="020B0609040504020204" pitchFamily="49" charset="0"/>
              </a:rPr>
              <a:t>$entity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Lucida Console" panose="020B0609040504020204" pitchFamily="49" charset="0"/>
              </a:rPr>
              <a:t>-Stat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Lucida Console" panose="020B0609040504020204" pitchFamily="49" charset="0"/>
              </a:rPr>
              <a:t>$stat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Lucida Console" panose="020B0609040504020204" pitchFamily="49" charset="0"/>
              </a:rPr>
              <a:t>-Start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Lucida Console" panose="020B0609040504020204" pitchFamily="49" charset="0"/>
              </a:rPr>
              <a:t>$start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Console" panose="020B060904050402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Lucida Console" panose="020B0609040504020204" pitchFamily="49" charset="0"/>
              </a:rPr>
              <a:t>$stats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Lucida Console" panose="020B0609040504020204" pitchFamily="49" charset="0"/>
              </a:rPr>
              <a:t>|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Export-Csv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Lucida Console" panose="020B0609040504020204" pitchFamily="49" charset="0"/>
              </a:rPr>
              <a:t>-Path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Lucida Console" panose="020B0609040504020204" pitchFamily="49" charset="0"/>
              </a:rPr>
              <a:t>$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Lucida Console" panose="020B0609040504020204" pitchFamily="49" charset="0"/>
              </a:rPr>
              <a:t>fileName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Lucida Console" panose="020B0609040504020204" pitchFamily="49" charset="0"/>
              </a:rPr>
              <a:t>-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Lucida Console" panose="020B0609040504020204" pitchFamily="49" charset="0"/>
              </a:rPr>
              <a:t>NoTypeInformation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Lucida Console" panose="020B0609040504020204" pitchFamily="49" charset="0"/>
              </a:rPr>
              <a:t>-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Lucida Console" panose="020B0609040504020204" pitchFamily="49" charset="0"/>
              </a:rPr>
              <a:t>UseCulture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06393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BF49962-EE50-4CF9-9A35-EA120ABD2CBA}"/>
              </a:ext>
            </a:extLst>
          </p:cNvPr>
          <p:cNvSpPr txBox="1">
            <a:spLocks/>
          </p:cNvSpPr>
          <p:nvPr/>
        </p:nvSpPr>
        <p:spPr bwMode="gray">
          <a:xfrm>
            <a:off x="1154953" y="399555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>
              <a:defRPr/>
            </a:pPr>
            <a:r>
              <a:rPr lang="en-US" dirty="0">
                <a:solidFill>
                  <a:schemeClr val="tx1"/>
                </a:solidFill>
                <a:latin typeface="Century Gothic" panose="020B0502020202020204"/>
              </a:rPr>
              <a:t>Working with the data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B6C189-1B68-4F3C-BEC2-9CF4A7E20BBD}"/>
              </a:ext>
            </a:extLst>
          </p:cNvPr>
          <p:cNvSpPr txBox="1">
            <a:spLocks/>
          </p:cNvSpPr>
          <p:nvPr/>
        </p:nvSpPr>
        <p:spPr>
          <a:xfrm>
            <a:off x="1154954" y="1635071"/>
            <a:ext cx="9321899" cy="4384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967F3F3-FF96-4B58-A476-0F146F871737}"/>
              </a:ext>
            </a:extLst>
          </p:cNvPr>
          <p:cNvSpPr txBox="1">
            <a:spLocks/>
          </p:cNvSpPr>
          <p:nvPr/>
        </p:nvSpPr>
        <p:spPr>
          <a:xfrm>
            <a:off x="857928" y="1398509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BD6F71E-49BE-4EC7-81CE-1FD6EFE1DCBB}"/>
              </a:ext>
            </a:extLst>
          </p:cNvPr>
          <p:cNvSpPr txBox="1">
            <a:spLocks/>
          </p:cNvSpPr>
          <p:nvPr/>
        </p:nvSpPr>
        <p:spPr>
          <a:xfrm>
            <a:off x="857928" y="1635071"/>
            <a:ext cx="10130685" cy="29147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ACD433"/>
              </a:buClr>
              <a:defRPr/>
            </a:pPr>
            <a:r>
              <a:rPr lang="en-US" sz="30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Do not assume you are using the fastest method</a:t>
            </a:r>
          </a:p>
          <a:p>
            <a:pPr lvl="0">
              <a:buClr>
                <a:srgbClr val="ACD433"/>
              </a:buClr>
              <a:defRPr/>
            </a:pPr>
            <a:r>
              <a:rPr lang="en-US" sz="30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Import-Csv is ok for occasional tasks</a:t>
            </a:r>
          </a:p>
          <a:p>
            <a:pPr lvl="0">
              <a:buClr>
                <a:srgbClr val="ACD433"/>
              </a:buClr>
              <a:defRPr/>
            </a:pPr>
            <a:r>
              <a:rPr lang="en-US" sz="30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Repetitive, long running jobs can be done faster</a:t>
            </a:r>
          </a:p>
          <a:p>
            <a:pPr lvl="1">
              <a:buClr>
                <a:srgbClr val="ACD433"/>
              </a:buClr>
              <a:defRPr/>
            </a:pPr>
            <a:r>
              <a:rPr lang="en-US" sz="3000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StreamWriter</a:t>
            </a:r>
            <a:endParaRPr lang="en-US" sz="3000" dirty="0">
              <a:solidFill>
                <a:sysClr val="windowText" lastClr="000000">
                  <a:lumMod val="75000"/>
                  <a:lumOff val="25000"/>
                </a:sysClr>
              </a:solidFill>
              <a:latin typeface="Century Gothic" panose="020B0502020202020204"/>
            </a:endParaRPr>
          </a:p>
          <a:p>
            <a:pPr lvl="1">
              <a:buClr>
                <a:srgbClr val="ACD433"/>
              </a:buClr>
              <a:defRPr/>
            </a:pPr>
            <a:r>
              <a:rPr lang="en-US" sz="30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You‘ll have to do more </a:t>
            </a:r>
          </a:p>
          <a:p>
            <a:pPr lvl="0">
              <a:buClr>
                <a:srgbClr val="ACD433"/>
              </a:buClr>
              <a:defRPr/>
            </a:pPr>
            <a:r>
              <a:rPr lang="en-US" sz="30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 panose="020B0502020202020204"/>
              </a:rPr>
              <a:t>Side note: Import-Csv  properties are strings</a:t>
            </a:r>
          </a:p>
          <a:p>
            <a:pPr lvl="0">
              <a:buClr>
                <a:srgbClr val="ACD433"/>
              </a:buClr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7622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B6C189-1B68-4F3C-BEC2-9CF4A7E20BBD}"/>
              </a:ext>
            </a:extLst>
          </p:cNvPr>
          <p:cNvSpPr txBox="1">
            <a:spLocks/>
          </p:cNvSpPr>
          <p:nvPr/>
        </p:nvSpPr>
        <p:spPr>
          <a:xfrm>
            <a:off x="1154954" y="1635071"/>
            <a:ext cx="9321899" cy="4384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967F3F3-FF96-4B58-A476-0F146F871737}"/>
              </a:ext>
            </a:extLst>
          </p:cNvPr>
          <p:cNvSpPr txBox="1">
            <a:spLocks/>
          </p:cNvSpPr>
          <p:nvPr/>
        </p:nvSpPr>
        <p:spPr>
          <a:xfrm>
            <a:off x="857928" y="1398509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7257D8-1B0A-4047-92C6-9C7E3A6B79C7}"/>
              </a:ext>
            </a:extLst>
          </p:cNvPr>
          <p:cNvSpPr/>
          <p:nvPr/>
        </p:nvSpPr>
        <p:spPr>
          <a:xfrm>
            <a:off x="857928" y="292979"/>
            <a:ext cx="8913753" cy="548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1050" dirty="0">
                <a:solidFill>
                  <a:srgbClr val="006400"/>
                </a:solidFill>
                <a:latin typeface="Lucida Console" panose="020B0609040504020204" pitchFamily="49" charset="0"/>
              </a:rPr>
              <a:t># Import-Csv</a:t>
            </a:r>
            <a:endParaRPr lang="en-US" sz="105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lvl="0">
              <a:spcBef>
                <a:spcPct val="20000"/>
              </a:spcBef>
            </a:pPr>
            <a:r>
              <a:rPr lang="en-US" sz="1050" dirty="0">
                <a:solidFill>
                  <a:srgbClr val="FF4500"/>
                </a:solidFill>
                <a:latin typeface="Lucida Console" panose="020B0609040504020204" pitchFamily="49" charset="0"/>
              </a:rPr>
              <a:t>$time1</a:t>
            </a: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05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latin typeface="Lucida Console" panose="020B0609040504020204" pitchFamily="49" charset="0"/>
              </a:rPr>
              <a:t>Measure-Command</a:t>
            </a: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050" dirty="0">
                <a:solidFill>
                  <a:srgbClr val="000080"/>
                </a:solidFill>
                <a:latin typeface="Lucida Console" panose="020B0609040504020204" pitchFamily="49" charset="0"/>
              </a:rPr>
              <a:t>-Expression</a:t>
            </a: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 {</a:t>
            </a:r>
          </a:p>
          <a:p>
            <a:pPr lvl="0">
              <a:spcBef>
                <a:spcPct val="20000"/>
              </a:spcBef>
            </a:pP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050" dirty="0">
                <a:solidFill>
                  <a:srgbClr val="0000FF"/>
                </a:solidFill>
                <a:latin typeface="Lucida Console" panose="020B0609040504020204" pitchFamily="49" charset="0"/>
              </a:rPr>
              <a:t>Import-Csv</a:t>
            </a: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050" dirty="0">
                <a:solidFill>
                  <a:srgbClr val="000080"/>
                </a:solidFill>
                <a:latin typeface="Lucida Console" panose="020B0609040504020204" pitchFamily="49" charset="0"/>
              </a:rPr>
              <a:t>-Path</a:t>
            </a: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05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105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fileName</a:t>
            </a: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05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05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UseCulture</a:t>
            </a: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05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endParaRPr lang="en-US" sz="105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lvl="0">
              <a:spcBef>
                <a:spcPct val="20000"/>
              </a:spcBef>
            </a:pP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050" dirty="0">
                <a:solidFill>
                  <a:srgbClr val="0000FF"/>
                </a:solidFill>
                <a:latin typeface="Lucida Console" panose="020B0609040504020204" pitchFamily="49" charset="0"/>
              </a:rPr>
              <a:t>where</a:t>
            </a: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  <a:r>
              <a:rPr lang="en-US" sz="1050" dirty="0">
                <a:solidFill>
                  <a:srgbClr val="A9A9A9"/>
                </a:solidFill>
                <a:latin typeface="Lucida Console" panose="020B0609040504020204" pitchFamily="49" charset="0"/>
              </a:rPr>
              <a:t>[</a:t>
            </a:r>
            <a:r>
              <a:rPr lang="en-US" sz="1050" dirty="0" err="1">
                <a:solidFill>
                  <a:srgbClr val="008080"/>
                </a:solidFill>
                <a:latin typeface="Lucida Console" panose="020B0609040504020204" pitchFamily="49" charset="0"/>
              </a:rPr>
              <a:t>DateTime</a:t>
            </a:r>
            <a:r>
              <a:rPr lang="en-US" sz="1050" dirty="0">
                <a:solidFill>
                  <a:srgbClr val="A9A9A9"/>
                </a:solidFill>
                <a:latin typeface="Lucida Console" panose="020B0609040504020204" pitchFamily="49" charset="0"/>
              </a:rPr>
              <a:t>]</a:t>
            </a:r>
            <a:r>
              <a:rPr lang="en-US" sz="1050" dirty="0">
                <a:solidFill>
                  <a:srgbClr val="FF4500"/>
                </a:solidFill>
                <a:latin typeface="Lucida Console" panose="020B0609040504020204" pitchFamily="49" charset="0"/>
              </a:rPr>
              <a:t>$_</a:t>
            </a:r>
            <a:r>
              <a:rPr lang="en-US" sz="1050" dirty="0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Timestamp </a:t>
            </a:r>
            <a:r>
              <a:rPr lang="en-US" sz="1050" dirty="0">
                <a:solidFill>
                  <a:srgbClr val="A9A9A9"/>
                </a:solidFill>
                <a:latin typeface="Lucida Console" panose="020B0609040504020204" pitchFamily="49" charset="0"/>
              </a:rPr>
              <a:t>-</a:t>
            </a:r>
            <a:r>
              <a:rPr lang="en-US" sz="105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ge</a:t>
            </a: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050" dirty="0">
                <a:solidFill>
                  <a:srgbClr val="FF4500"/>
                </a:solidFill>
                <a:latin typeface="Lucida Console" panose="020B0609040504020204" pitchFamily="49" charset="0"/>
              </a:rPr>
              <a:t>$start</a:t>
            </a: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050" dirty="0">
                <a:solidFill>
                  <a:srgbClr val="A9A9A9"/>
                </a:solidFill>
                <a:latin typeface="Lucida Console" panose="020B0609040504020204" pitchFamily="49" charset="0"/>
              </a:rPr>
              <a:t>-and</a:t>
            </a: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  <a:p>
            <a:pPr lvl="0">
              <a:spcBef>
                <a:spcPct val="20000"/>
              </a:spcBef>
            </a:pP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050" dirty="0">
                <a:solidFill>
                  <a:srgbClr val="A9A9A9"/>
                </a:solidFill>
                <a:latin typeface="Lucida Console" panose="020B0609040504020204" pitchFamily="49" charset="0"/>
              </a:rPr>
              <a:t>[</a:t>
            </a:r>
            <a:r>
              <a:rPr lang="en-US" sz="1050" dirty="0" err="1">
                <a:solidFill>
                  <a:srgbClr val="008080"/>
                </a:solidFill>
                <a:latin typeface="Lucida Console" panose="020B0609040504020204" pitchFamily="49" charset="0"/>
              </a:rPr>
              <a:t>DateTime</a:t>
            </a:r>
            <a:r>
              <a:rPr lang="en-US" sz="1050" dirty="0">
                <a:solidFill>
                  <a:srgbClr val="A9A9A9"/>
                </a:solidFill>
                <a:latin typeface="Lucida Console" panose="020B0609040504020204" pitchFamily="49" charset="0"/>
              </a:rPr>
              <a:t>]</a:t>
            </a:r>
            <a:r>
              <a:rPr lang="en-US" sz="1050" dirty="0">
                <a:solidFill>
                  <a:srgbClr val="FF4500"/>
                </a:solidFill>
                <a:latin typeface="Lucida Console" panose="020B0609040504020204" pitchFamily="49" charset="0"/>
              </a:rPr>
              <a:t>$_</a:t>
            </a:r>
            <a:r>
              <a:rPr lang="en-US" sz="1050" dirty="0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Timestamp </a:t>
            </a:r>
            <a:r>
              <a:rPr lang="en-US" sz="1050" dirty="0">
                <a:solidFill>
                  <a:srgbClr val="A9A9A9"/>
                </a:solidFill>
                <a:latin typeface="Lucida Console" panose="020B0609040504020204" pitchFamily="49" charset="0"/>
              </a:rPr>
              <a:t>-</a:t>
            </a:r>
            <a:r>
              <a:rPr lang="en-US" sz="105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lt</a:t>
            </a: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050" dirty="0">
                <a:solidFill>
                  <a:srgbClr val="FF4500"/>
                </a:solidFill>
                <a:latin typeface="Lucida Console" panose="020B0609040504020204" pitchFamily="49" charset="0"/>
              </a:rPr>
              <a:t>$finish</a:t>
            </a: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} </a:t>
            </a:r>
            <a:r>
              <a:rPr lang="en-US" sz="105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endParaRPr lang="en-US" sz="105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lvl="0">
              <a:spcBef>
                <a:spcPct val="20000"/>
              </a:spcBef>
            </a:pP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050" dirty="0">
                <a:solidFill>
                  <a:srgbClr val="0000FF"/>
                </a:solidFill>
                <a:latin typeface="Lucida Console" panose="020B0609040504020204" pitchFamily="49" charset="0"/>
              </a:rPr>
              <a:t>Export-Csv</a:t>
            </a: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050" dirty="0">
                <a:solidFill>
                  <a:srgbClr val="000080"/>
                </a:solidFill>
                <a:latin typeface="Lucida Console" panose="020B0609040504020204" pitchFamily="49" charset="0"/>
              </a:rPr>
              <a:t>-Path</a:t>
            </a: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050" dirty="0">
                <a:solidFill>
                  <a:srgbClr val="FF4500"/>
                </a:solidFill>
                <a:latin typeface="Lucida Console" panose="020B0609040504020204" pitchFamily="49" charset="0"/>
              </a:rPr>
              <a:t>$extract1</a:t>
            </a: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  </a:t>
            </a:r>
            <a:r>
              <a:rPr lang="en-US" sz="105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05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NoTypeInformation</a:t>
            </a: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05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05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UseCulture</a:t>
            </a:r>
            <a:endParaRPr lang="en-US" sz="105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lvl="0">
              <a:spcBef>
                <a:spcPct val="20000"/>
              </a:spcBef>
            </a:pP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} </a:t>
            </a:r>
          </a:p>
          <a:p>
            <a:pPr lvl="0">
              <a:spcBef>
                <a:spcPct val="20000"/>
              </a:spcBef>
            </a:pPr>
            <a:r>
              <a:rPr lang="en-US" sz="1050" dirty="0">
                <a:solidFill>
                  <a:srgbClr val="006400"/>
                </a:solidFill>
                <a:latin typeface="Lucida Console" panose="020B0609040504020204" pitchFamily="49" charset="0"/>
              </a:rPr>
              <a:t># </a:t>
            </a:r>
            <a:r>
              <a:rPr lang="en-US" sz="105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ReadLine</a:t>
            </a:r>
            <a:endParaRPr lang="en-US" sz="105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lvl="0">
              <a:spcBef>
                <a:spcPct val="20000"/>
              </a:spcBef>
            </a:pPr>
            <a:r>
              <a:rPr lang="en-US" sz="1050" dirty="0">
                <a:solidFill>
                  <a:srgbClr val="FF4500"/>
                </a:solidFill>
                <a:latin typeface="Lucida Console" panose="020B0609040504020204" pitchFamily="49" charset="0"/>
              </a:rPr>
              <a:t>$time2</a:t>
            </a: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05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latin typeface="Lucida Console" panose="020B0609040504020204" pitchFamily="49" charset="0"/>
              </a:rPr>
              <a:t>Measure-Command</a:t>
            </a: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050" dirty="0">
                <a:solidFill>
                  <a:srgbClr val="000080"/>
                </a:solidFill>
                <a:latin typeface="Lucida Console" panose="020B0609040504020204" pitchFamily="49" charset="0"/>
              </a:rPr>
              <a:t>-Expression</a:t>
            </a: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 {</a:t>
            </a:r>
          </a:p>
          <a:p>
            <a:pPr lvl="0">
              <a:spcBef>
                <a:spcPct val="20000"/>
              </a:spcBef>
            </a:pP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050" dirty="0">
                <a:solidFill>
                  <a:srgbClr val="FF4500"/>
                </a:solidFill>
                <a:latin typeface="Lucida Console" panose="020B0609040504020204" pitchFamily="49" charset="0"/>
              </a:rPr>
              <a:t>$in</a:t>
            </a: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05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050" dirty="0">
                <a:solidFill>
                  <a:srgbClr val="A9A9A9"/>
                </a:solidFill>
                <a:latin typeface="Lucida Console" panose="020B0609040504020204" pitchFamily="49" charset="0"/>
              </a:rPr>
              <a:t>[</a:t>
            </a:r>
            <a:r>
              <a:rPr lang="en-US" sz="1050" dirty="0" err="1">
                <a:solidFill>
                  <a:srgbClr val="008080"/>
                </a:solidFill>
                <a:latin typeface="Lucida Console" panose="020B0609040504020204" pitchFamily="49" charset="0"/>
              </a:rPr>
              <a:t>System.IO.File</a:t>
            </a:r>
            <a:r>
              <a:rPr lang="en-US" sz="1050" dirty="0">
                <a:solidFill>
                  <a:srgbClr val="A9A9A9"/>
                </a:solidFill>
                <a:latin typeface="Lucida Console" panose="020B0609040504020204" pitchFamily="49" charset="0"/>
              </a:rPr>
              <a:t>]::</a:t>
            </a: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OpenText(</a:t>
            </a:r>
            <a:r>
              <a:rPr lang="en-US" sz="105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105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fileName</a:t>
            </a: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pPr lvl="0">
              <a:spcBef>
                <a:spcPct val="20000"/>
              </a:spcBef>
            </a:pP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050" dirty="0">
                <a:solidFill>
                  <a:srgbClr val="FF4500"/>
                </a:solidFill>
                <a:latin typeface="Lucida Console" panose="020B0609040504020204" pitchFamily="49" charset="0"/>
              </a:rPr>
              <a:t>$out</a:t>
            </a: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05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latin typeface="Lucida Console" panose="020B0609040504020204" pitchFamily="49" charset="0"/>
              </a:rPr>
              <a:t>New-Object</a:t>
            </a: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050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System.IO.StreamWriter</a:t>
            </a: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050" dirty="0">
                <a:solidFill>
                  <a:srgbClr val="FF4500"/>
                </a:solidFill>
                <a:latin typeface="Lucida Console" panose="020B0609040504020204" pitchFamily="49" charset="0"/>
              </a:rPr>
              <a:t>$extract2</a:t>
            </a:r>
            <a:endParaRPr lang="en-US" sz="105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lvl="0">
              <a:spcBef>
                <a:spcPct val="20000"/>
              </a:spcBef>
            </a:pPr>
            <a:endParaRPr lang="en-US" sz="105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lvl="0">
              <a:spcBef>
                <a:spcPct val="20000"/>
              </a:spcBef>
            </a:pP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050" dirty="0">
                <a:solidFill>
                  <a:srgbClr val="FF4500"/>
                </a:solidFill>
                <a:latin typeface="Lucida Console" panose="020B0609040504020204" pitchFamily="49" charset="0"/>
              </a:rPr>
              <a:t>$headers</a:t>
            </a: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05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05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105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in</a:t>
            </a:r>
            <a:r>
              <a:rPr lang="en-US" sz="105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105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ReadLine</a:t>
            </a: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()</a:t>
            </a:r>
          </a:p>
          <a:p>
            <a:pPr lvl="0">
              <a:spcBef>
                <a:spcPct val="20000"/>
              </a:spcBef>
            </a:pP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05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105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out</a:t>
            </a:r>
            <a:r>
              <a:rPr lang="en-US" sz="105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105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WriteLine</a:t>
            </a: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050" dirty="0">
                <a:solidFill>
                  <a:srgbClr val="FF4500"/>
                </a:solidFill>
                <a:latin typeface="Lucida Console" panose="020B0609040504020204" pitchFamily="49" charset="0"/>
              </a:rPr>
              <a:t>$headers</a:t>
            </a: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pPr lvl="0">
              <a:spcBef>
                <a:spcPct val="20000"/>
              </a:spcBef>
            </a:pPr>
            <a:endParaRPr lang="en-US" sz="105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lvl="0">
              <a:spcBef>
                <a:spcPct val="20000"/>
              </a:spcBef>
            </a:pP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050" dirty="0">
                <a:solidFill>
                  <a:srgbClr val="00008B"/>
                </a:solidFill>
                <a:latin typeface="Lucida Console" panose="020B0609040504020204" pitchFamily="49" charset="0"/>
              </a:rPr>
              <a:t>for</a:t>
            </a: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(;;) {</a:t>
            </a:r>
          </a:p>
          <a:p>
            <a:pPr lvl="0">
              <a:spcBef>
                <a:spcPct val="20000"/>
              </a:spcBef>
            </a:pP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050" dirty="0">
                <a:solidFill>
                  <a:srgbClr val="FF4500"/>
                </a:solidFill>
                <a:latin typeface="Lucida Console" panose="020B0609040504020204" pitchFamily="49" charset="0"/>
              </a:rPr>
              <a:t>$row</a:t>
            </a: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05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05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105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in</a:t>
            </a:r>
            <a:r>
              <a:rPr lang="en-US" sz="105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105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ReadLine</a:t>
            </a: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()</a:t>
            </a:r>
          </a:p>
          <a:p>
            <a:pPr lvl="0">
              <a:spcBef>
                <a:spcPct val="20000"/>
              </a:spcBef>
            </a:pP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050" dirty="0">
                <a:solidFill>
                  <a:srgbClr val="00008B"/>
                </a:solidFill>
                <a:latin typeface="Lucida Console" panose="020B0609040504020204" pitchFamily="49" charset="0"/>
              </a:rPr>
              <a:t>if</a:t>
            </a: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US" sz="1050" dirty="0">
                <a:solidFill>
                  <a:srgbClr val="A9A9A9"/>
                </a:solidFill>
                <a:latin typeface="Lucida Console" panose="020B0609040504020204" pitchFamily="49" charset="0"/>
              </a:rPr>
              <a:t>!</a:t>
            </a:r>
            <a:r>
              <a:rPr lang="en-US" sz="1050" dirty="0">
                <a:solidFill>
                  <a:srgbClr val="FF4500"/>
                </a:solidFill>
                <a:latin typeface="Lucida Console" panose="020B0609040504020204" pitchFamily="49" charset="0"/>
              </a:rPr>
              <a:t>$row</a:t>
            </a: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) {</a:t>
            </a:r>
          </a:p>
          <a:p>
            <a:pPr lvl="0">
              <a:spcBef>
                <a:spcPct val="20000"/>
              </a:spcBef>
            </a:pP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</a:t>
            </a:r>
            <a:r>
              <a:rPr lang="en-US" sz="1050" dirty="0">
                <a:solidFill>
                  <a:srgbClr val="00008B"/>
                </a:solidFill>
                <a:latin typeface="Lucida Console" panose="020B0609040504020204" pitchFamily="49" charset="0"/>
              </a:rPr>
              <a:t>break</a:t>
            </a:r>
            <a:endParaRPr lang="en-US" sz="105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lvl="0">
              <a:spcBef>
                <a:spcPct val="20000"/>
              </a:spcBef>
            </a:pP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}</a:t>
            </a:r>
          </a:p>
          <a:p>
            <a:pPr lvl="0">
              <a:spcBef>
                <a:spcPct val="20000"/>
              </a:spcBef>
            </a:pP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050" dirty="0">
                <a:solidFill>
                  <a:srgbClr val="FF4500"/>
                </a:solidFill>
                <a:latin typeface="Lucida Console" panose="020B0609040504020204" pitchFamily="49" charset="0"/>
              </a:rPr>
              <a:t>$columns</a:t>
            </a: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05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05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105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row</a:t>
            </a:r>
            <a:r>
              <a:rPr lang="en-US" sz="105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105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Split</a:t>
            </a: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050" dirty="0">
                <a:solidFill>
                  <a:srgbClr val="8B0000"/>
                </a:solidFill>
                <a:latin typeface="Lucida Console" panose="020B0609040504020204" pitchFamily="49" charset="0"/>
              </a:rPr>
              <a:t>','</a:t>
            </a: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en-US" sz="1050" dirty="0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Replace(</a:t>
            </a:r>
            <a:r>
              <a:rPr lang="en-US" sz="1050" dirty="0">
                <a:solidFill>
                  <a:srgbClr val="8B0000"/>
                </a:solidFill>
                <a:latin typeface="Lucida Console" panose="020B0609040504020204" pitchFamily="49" charset="0"/>
              </a:rPr>
              <a:t>'"'</a:t>
            </a:r>
            <a:r>
              <a:rPr lang="en-US" sz="1050" dirty="0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r>
              <a:rPr lang="en-US" sz="1050" dirty="0">
                <a:solidFill>
                  <a:srgbClr val="8B0000"/>
                </a:solidFill>
                <a:latin typeface="Lucida Console" panose="020B0609040504020204" pitchFamily="49" charset="0"/>
              </a:rPr>
              <a:t>''</a:t>
            </a: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pPr lvl="0">
              <a:spcBef>
                <a:spcPct val="20000"/>
              </a:spcBef>
            </a:pP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05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105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ts</a:t>
            </a: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05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050" dirty="0">
                <a:solidFill>
                  <a:srgbClr val="A9A9A9"/>
                </a:solidFill>
                <a:latin typeface="Lucida Console" panose="020B0609040504020204" pitchFamily="49" charset="0"/>
              </a:rPr>
              <a:t>[</a:t>
            </a:r>
            <a:r>
              <a:rPr lang="en-US" sz="1050" dirty="0" err="1">
                <a:solidFill>
                  <a:srgbClr val="008080"/>
                </a:solidFill>
                <a:latin typeface="Lucida Console" panose="020B0609040504020204" pitchFamily="49" charset="0"/>
              </a:rPr>
              <a:t>DateTime</a:t>
            </a:r>
            <a:r>
              <a:rPr lang="en-US" sz="1050" dirty="0">
                <a:solidFill>
                  <a:srgbClr val="A9A9A9"/>
                </a:solidFill>
                <a:latin typeface="Lucida Console" panose="020B0609040504020204" pitchFamily="49" charset="0"/>
              </a:rPr>
              <a:t>]</a:t>
            </a:r>
            <a:r>
              <a:rPr lang="en-US" sz="1050" dirty="0">
                <a:solidFill>
                  <a:srgbClr val="FF4500"/>
                </a:solidFill>
                <a:latin typeface="Lucida Console" panose="020B0609040504020204" pitchFamily="49" charset="0"/>
              </a:rPr>
              <a:t>$columns</a:t>
            </a:r>
            <a:r>
              <a:rPr lang="en-US" sz="1050" dirty="0">
                <a:solidFill>
                  <a:srgbClr val="A9A9A9"/>
                </a:solidFill>
                <a:latin typeface="Lucida Console" panose="020B0609040504020204" pitchFamily="49" charset="0"/>
              </a:rPr>
              <a:t>[</a:t>
            </a:r>
            <a:r>
              <a:rPr lang="en-US" sz="1050" dirty="0">
                <a:solidFill>
                  <a:srgbClr val="800080"/>
                </a:solidFill>
                <a:latin typeface="Lucida Console" panose="020B0609040504020204" pitchFamily="49" charset="0"/>
              </a:rPr>
              <a:t>1</a:t>
            </a:r>
            <a:r>
              <a:rPr lang="en-US" sz="1050" dirty="0">
                <a:solidFill>
                  <a:srgbClr val="A9A9A9"/>
                </a:solidFill>
                <a:latin typeface="Lucida Console" panose="020B0609040504020204" pitchFamily="49" charset="0"/>
              </a:rPr>
              <a:t>]</a:t>
            </a:r>
            <a:endParaRPr lang="en-US" sz="105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lvl="0">
              <a:spcBef>
                <a:spcPct val="20000"/>
              </a:spcBef>
            </a:pP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050" dirty="0">
                <a:solidFill>
                  <a:srgbClr val="00008B"/>
                </a:solidFill>
                <a:latin typeface="Lucida Console" panose="020B0609040504020204" pitchFamily="49" charset="0"/>
              </a:rPr>
              <a:t>if</a:t>
            </a: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05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105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ts</a:t>
            </a: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050" dirty="0">
                <a:solidFill>
                  <a:srgbClr val="A9A9A9"/>
                </a:solidFill>
                <a:latin typeface="Lucida Console" panose="020B0609040504020204" pitchFamily="49" charset="0"/>
              </a:rPr>
              <a:t>-</a:t>
            </a:r>
            <a:r>
              <a:rPr lang="en-US" sz="105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ge</a:t>
            </a: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050" dirty="0">
                <a:solidFill>
                  <a:srgbClr val="FF4500"/>
                </a:solidFill>
                <a:latin typeface="Lucida Console" panose="020B0609040504020204" pitchFamily="49" charset="0"/>
              </a:rPr>
              <a:t>$start</a:t>
            </a: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050" dirty="0">
                <a:solidFill>
                  <a:srgbClr val="A9A9A9"/>
                </a:solidFill>
                <a:latin typeface="Lucida Console" panose="020B0609040504020204" pitchFamily="49" charset="0"/>
              </a:rPr>
              <a:t>-and</a:t>
            </a: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05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105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ts</a:t>
            </a: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050" dirty="0">
                <a:solidFill>
                  <a:srgbClr val="A9A9A9"/>
                </a:solidFill>
                <a:latin typeface="Lucida Console" panose="020B0609040504020204" pitchFamily="49" charset="0"/>
              </a:rPr>
              <a:t>-</a:t>
            </a:r>
            <a:r>
              <a:rPr lang="en-US" sz="105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lt</a:t>
            </a: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050" dirty="0">
                <a:solidFill>
                  <a:srgbClr val="FF4500"/>
                </a:solidFill>
                <a:latin typeface="Lucida Console" panose="020B0609040504020204" pitchFamily="49" charset="0"/>
              </a:rPr>
              <a:t>$finish</a:t>
            </a: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){</a:t>
            </a:r>
          </a:p>
          <a:p>
            <a:pPr lvl="0">
              <a:spcBef>
                <a:spcPct val="20000"/>
              </a:spcBef>
            </a:pP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</a:t>
            </a:r>
            <a:r>
              <a:rPr lang="en-US" sz="105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105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out</a:t>
            </a:r>
            <a:r>
              <a:rPr lang="en-US" sz="105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105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WriteLine</a:t>
            </a: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050" dirty="0">
                <a:solidFill>
                  <a:srgbClr val="FF4500"/>
                </a:solidFill>
                <a:latin typeface="Lucida Console" panose="020B0609040504020204" pitchFamily="49" charset="0"/>
              </a:rPr>
              <a:t>$row</a:t>
            </a: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pPr lvl="0">
              <a:spcBef>
                <a:spcPct val="20000"/>
              </a:spcBef>
            </a:pP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}</a:t>
            </a:r>
          </a:p>
          <a:p>
            <a:pPr lvl="0">
              <a:spcBef>
                <a:spcPct val="20000"/>
              </a:spcBef>
            </a:pP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    }</a:t>
            </a:r>
          </a:p>
          <a:p>
            <a:pPr lvl="0">
              <a:spcBef>
                <a:spcPct val="20000"/>
              </a:spcBef>
            </a:pP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05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105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in</a:t>
            </a:r>
            <a:r>
              <a:rPr lang="en-US" sz="105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105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Close</a:t>
            </a: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()</a:t>
            </a:r>
          </a:p>
          <a:p>
            <a:pPr lvl="0">
              <a:spcBef>
                <a:spcPct val="20000"/>
              </a:spcBef>
            </a:pP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05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105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out</a:t>
            </a:r>
            <a:r>
              <a:rPr lang="en-US" sz="105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105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Close</a:t>
            </a:r>
            <a:r>
              <a:rPr lang="en-US" sz="1050" dirty="0">
                <a:solidFill>
                  <a:prstClr val="black"/>
                </a:solidFill>
                <a:latin typeface="Lucida Console" panose="020B060904050402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169053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2314</TotalTime>
  <Words>3055</Words>
  <Application>Microsoft Office PowerPoint</Application>
  <PresentationFormat>Widescreen</PresentationFormat>
  <Paragraphs>577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Arial</vt:lpstr>
      <vt:lpstr>Calibri</vt:lpstr>
      <vt:lpstr>Calibri Light</vt:lpstr>
      <vt:lpstr>Century Gothic</vt:lpstr>
      <vt:lpstr>Kailasa</vt:lpstr>
      <vt:lpstr>Lucida Console</vt:lpstr>
      <vt:lpstr>Segoe UI</vt:lpstr>
      <vt:lpstr>Ubuntu Mono</vt:lpstr>
      <vt:lpstr>Wingdings</vt:lpstr>
      <vt:lpstr>Wingdings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Szumigalski</dc:creator>
  <cp:lastModifiedBy>Luc Dekens</cp:lastModifiedBy>
  <cp:revision>52</cp:revision>
  <dcterms:created xsi:type="dcterms:W3CDTF">2016-09-12T03:10:49Z</dcterms:created>
  <dcterms:modified xsi:type="dcterms:W3CDTF">2017-10-28T04:52:39Z</dcterms:modified>
</cp:coreProperties>
</file>